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9942E17-0378-4991-AEAD-4BCBF768EFC6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15/01/2023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0FED952-0829-4D2F-AB3A-7DCAFDE1546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33F1DE1-A7CE-41D7-B30B-6DD9B4A70DD5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15/01/2023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EC0B28-96E7-4BA6-B696-FC983ED0CDD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DEF96E6-E333-45FA-A86E-890441692B11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15/01/2023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1D89CE-B460-4426-84F6-EDBE14257DA9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http://www.bourse-des-voyages.com/commun/images/cartes/carte-venetie.gif"/>
          <p:cNvPicPr/>
          <p:nvPr/>
        </p:nvPicPr>
        <p:blipFill>
          <a:blip r:embed="rId2"/>
          <a:stretch/>
        </p:blipFill>
        <p:spPr>
          <a:xfrm>
            <a:off x="323640" y="2709000"/>
            <a:ext cx="4406400" cy="388800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355680" y="62280"/>
            <a:ext cx="8608680" cy="266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</a:rPr>
              <a:t>Voyage en Vénétie</a:t>
            </a:r>
            <a:br>
              <a:rPr dirty="0"/>
            </a:br>
            <a:r>
              <a:rPr lang="fr-FR" sz="4400" b="0" strike="noStrike" spc="-1" dirty="0">
                <a:solidFill>
                  <a:srgbClr val="000000"/>
                </a:solidFill>
                <a:latin typeface="Calibri"/>
              </a:rPr>
              <a:t>du lundi 01 mai au samedi 06 mai 2023</a:t>
            </a:r>
          </a:p>
        </p:txBody>
      </p:sp>
      <p:pic>
        <p:nvPicPr>
          <p:cNvPr id="125" name="Picture 4" descr="https://upload.wikimedia.org/wikipedia/commons/thumb/a/a4/Lagoon-of-venice-landsat-1_Names.jpg/220px-Lagoon-of-venice-landsat-1_Names.jpg"/>
          <p:cNvPicPr/>
          <p:nvPr/>
        </p:nvPicPr>
        <p:blipFill>
          <a:blip r:embed="rId3"/>
          <a:stretch/>
        </p:blipFill>
        <p:spPr>
          <a:xfrm>
            <a:off x="5148000" y="2709000"/>
            <a:ext cx="3672000" cy="382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95640" y="404640"/>
            <a:ext cx="806436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Calibri"/>
              </a:rPr>
              <a:t>L’hébergement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En hôtel (2 ou 3 étoiles) en chambre de 2à 5 lits.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49" name="Picture 3"/>
          <p:cNvPicPr/>
          <p:nvPr/>
        </p:nvPicPr>
        <p:blipFill>
          <a:blip r:embed="rId2"/>
          <a:stretch/>
        </p:blipFill>
        <p:spPr>
          <a:xfrm>
            <a:off x="3143160" y="3654720"/>
            <a:ext cx="4814640" cy="3202920"/>
          </a:xfrm>
          <a:prstGeom prst="rect">
            <a:avLst/>
          </a:prstGeom>
          <a:ln w="9360"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3214800" y="1643040"/>
            <a:ext cx="3785760" cy="32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3"/>
          <p:cNvSpPr/>
          <p:nvPr/>
        </p:nvSpPr>
        <p:spPr>
          <a:xfrm>
            <a:off x="571320" y="1857240"/>
            <a:ext cx="24285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La répartition dans les chambres est faite par les professeurs en fonction des vœux des élèves et des contraintes de l’hôtel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23640" y="404640"/>
            <a:ext cx="792036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Les repas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repas du midi seront fournis par les hôteliers, il s’agira de pique nique.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dîners seront pris au restaurant de l’hôtel, le dernier dîner (</a:t>
            </a:r>
            <a:r>
              <a:rPr lang="fr-FR" sz="2800" spc="-1" dirty="0">
                <a:solidFill>
                  <a:srgbClr val="000000"/>
                </a:solidFill>
                <a:latin typeface="Calibri"/>
              </a:rPr>
              <a:t>vendredi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 soir) sera pris dans un restaurant à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</a:rPr>
              <a:t>Vicenza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élèves qui ont un régime alimentaire particulier doivent nous le signaler afin qu’il soit pris en compte.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43000" y="116640"/>
            <a:ext cx="8496720" cy="6861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A prévoir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Une valise avec le nécessaire pour la durée du séjour  (qui doit rester de taille raisonnable) et un en-cas  (paquet de biscuits) pour le </a:t>
            </a:r>
            <a:r>
              <a:rPr lang="fr-FR" sz="2400" spc="-1" dirty="0">
                <a:solidFill>
                  <a:srgbClr val="000000"/>
                </a:solidFill>
                <a:latin typeface="Calibri"/>
              </a:rPr>
              <a:t>samedi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matin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Penser à prendre de bonnes chaussures et un vêtement de pluie.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Un sac à dos :</a:t>
            </a:r>
            <a:endParaRPr lang="fr-FR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Pochette et crayons</a:t>
            </a:r>
            <a:endParaRPr lang="fr-FR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Livres, jeux de cartes pour le voyage</a:t>
            </a:r>
            <a:endParaRPr lang="fr-FR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Une petite couverture ou oreiller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Dans un sac plastique (qui restera dans la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</a:rPr>
              <a:t>soute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) :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Pique nique du </a:t>
            </a:r>
            <a:r>
              <a:rPr lang="fr-FR" sz="2400" spc="-1" dirty="0">
                <a:solidFill>
                  <a:srgbClr val="000000"/>
                </a:solidFill>
                <a:latin typeface="Calibri"/>
              </a:rPr>
              <a:t>lundi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soir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Petit déjeuner du </a:t>
            </a:r>
            <a:r>
              <a:rPr lang="fr-FR" sz="2400" spc="-1" dirty="0">
                <a:solidFill>
                  <a:srgbClr val="000000"/>
                </a:solidFill>
                <a:latin typeface="Calibri"/>
              </a:rPr>
              <a:t>mardi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matin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Pique nique du </a:t>
            </a:r>
            <a:r>
              <a:rPr lang="fr-FR" sz="2400" spc="-1" dirty="0">
                <a:solidFill>
                  <a:srgbClr val="000000"/>
                </a:solidFill>
                <a:latin typeface="Calibri"/>
              </a:rPr>
              <a:t>mardi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midi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6948360" y="3213000"/>
            <a:ext cx="1791360" cy="3312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</a:rPr>
              <a:t>De la monnaie pour les toilettes. Environ 5 euros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95280" y="765000"/>
            <a:ext cx="8229240" cy="1726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</a:rPr>
              <a:t>Documents obligatoires : </a:t>
            </a:r>
            <a:br>
              <a:rPr dirty="0"/>
            </a:b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611280" y="1700280"/>
            <a:ext cx="8229240" cy="2806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Carte d’identité ou passeport français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Carte européenne d’assurance maladie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Autorisation de sortie du territoire signée des parents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51640" y="188640"/>
            <a:ext cx="8424720" cy="6123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Le règlement du voyage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 montant est de 350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euros.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3 versements / prélèvements sont prévus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N’oubliez pas de demander au CE de votre entreprise si une prise en charge est proposée. Il est également possible de régler en chèques vacances.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En cas de difficultés financières, n’hésitez pas à vous adresser au collège (M. Geffroy, le gestionnaire ; Mme </a:t>
            </a:r>
            <a:r>
              <a:rPr lang="fr-FR" sz="2800" spc="-1" dirty="0">
                <a:solidFill>
                  <a:srgbClr val="000000"/>
                </a:solidFill>
                <a:latin typeface="Calibri"/>
              </a:rPr>
              <a:t>Nicolas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, assistante sociale).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79640" y="50760"/>
            <a:ext cx="8784720" cy="74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Calibri"/>
              </a:rPr>
              <a:t>Situations médicales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Si votre enfant suit un traitement médical, nous vous demandons de nous prévenir et si nécessaire, de prendre contact avec l’infirmier du collège.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Pour les traitements réguliers, apporter une ordonnance valide, les médicaments dans leur boite d’origine, avec la notice, marquée au nom de l’élève.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Si votre enfant veut prendre un antalgique (Paracétamol, Aspirine...) ou un médicament contre le mal des transports, il devra nous en informer au préalable.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Nous vous demandons d’être vigilants et de bien expliquer à votre enfant qu'il ne peut fournir de médicaments aux autres élèves.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Les allergies alimentaires doivent nous être communiquées.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09600" y="188640"/>
            <a:ext cx="8352720" cy="649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NOS EXIGENCES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Le respect du règlement s’impose bien évidemment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Le respect du groupe, de tous les adultes et des lieux est exigé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Les bonbons et boissons énergisantes ou sucrées sont totalement interdits et seront systématiquement confisqués.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Nous autorisons nos élèves à emporter un téléphone portable, Toutefois, nous en limiterons l’utilisation :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pas d’utilisation durant les visites,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pas d’utilisation le soir après 21h30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(nous collecterons tous les soirs les  	téléphones, vos enfants devront penser à les charger avant le ramassage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!)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Le blog du voyage sur elyco sera mis à jour tous les jours pour vous donner des nouvelles.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Nous vous demandons de limiter l’argent de poche à moins de 30 euros dans un souci d’équité et de sécurité. (plus 5 euros pour les toilettes)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Nous vous suggérons d’éviter que vos enfants partent avec des objets de valeur (bijoux ou appareils numériques) qui resteront sous leur responsabilité.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28760" y="27860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</a:rPr>
              <a:t> Vérone - Venise</a:t>
            </a:r>
            <a:br>
              <a:rPr dirty="0"/>
            </a:br>
            <a:r>
              <a:rPr lang="fr-FR" sz="4400" spc="-1" dirty="0">
                <a:solidFill>
                  <a:srgbClr val="000000"/>
                </a:solidFill>
                <a:latin typeface="Calibri"/>
              </a:rPr>
              <a:t>Vicence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5113440" y="3979800"/>
            <a:ext cx="3816000" cy="2541240"/>
          </a:xfrm>
          <a:prstGeom prst="rect">
            <a:avLst/>
          </a:prstGeom>
          <a:ln>
            <a:noFill/>
          </a:ln>
        </p:spPr>
      </p:pic>
      <p:pic>
        <p:nvPicPr>
          <p:cNvPr id="128" name="Picture 4"/>
          <p:cNvPicPr/>
          <p:nvPr/>
        </p:nvPicPr>
        <p:blipFill>
          <a:blip r:embed="rId3"/>
          <a:stretch/>
        </p:blipFill>
        <p:spPr>
          <a:xfrm>
            <a:off x="395280" y="4292640"/>
            <a:ext cx="4427280" cy="2085480"/>
          </a:xfrm>
          <a:prstGeom prst="rect">
            <a:avLst/>
          </a:prstGeom>
          <a:ln>
            <a:noFill/>
          </a:ln>
        </p:spPr>
      </p:pic>
      <p:pic>
        <p:nvPicPr>
          <p:cNvPr id="129" name="Picture 5"/>
          <p:cNvPicPr/>
          <p:nvPr/>
        </p:nvPicPr>
        <p:blipFill>
          <a:blip r:embed="rId4"/>
          <a:stretch/>
        </p:blipFill>
        <p:spPr>
          <a:xfrm>
            <a:off x="250920" y="260280"/>
            <a:ext cx="3357360" cy="2518920"/>
          </a:xfrm>
          <a:prstGeom prst="rect">
            <a:avLst/>
          </a:prstGeom>
          <a:ln>
            <a:noFill/>
          </a:ln>
        </p:spPr>
      </p:pic>
      <p:pic>
        <p:nvPicPr>
          <p:cNvPr id="130" name="Image 3"/>
          <p:cNvPicPr/>
          <p:nvPr/>
        </p:nvPicPr>
        <p:blipFill>
          <a:blip r:embed="rId5"/>
          <a:stretch/>
        </p:blipFill>
        <p:spPr>
          <a:xfrm>
            <a:off x="5019840" y="260280"/>
            <a:ext cx="3371400" cy="252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67640" y="548640"/>
            <a:ext cx="813672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Un projet commun Histoire – Géographie et LCA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De l’Antiquité à la Renaissance : des pratiques culturelles et artistiques</a:t>
            </a:r>
            <a:endParaRPr lang="fr-FR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L’essor du commerce des Romains au « grand commerce »</a:t>
            </a:r>
            <a:endParaRPr lang="fr-FR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Un écosystème menacé: la lagune, un espace géographique</a:t>
            </a:r>
            <a:endParaRPr lang="fr-FR" sz="2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14240" y="1230423"/>
            <a:ext cx="742932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Un séjour pour :</a:t>
            </a:r>
          </a:p>
          <a:p>
            <a:pPr>
              <a:lnSpc>
                <a:spcPct val="100000"/>
              </a:lnSpc>
            </a:pPr>
            <a:endParaRPr lang="fr-FR" sz="2800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- E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changer, découvrir et se découvrir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- Réfléchir, travailler en équipe, être audacieux…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Résultat de recherche d'images pour &quot;vérone&quot;"/>
          <p:cNvPicPr/>
          <p:nvPr/>
        </p:nvPicPr>
        <p:blipFill>
          <a:blip r:embed="rId2"/>
          <a:stretch/>
        </p:blipFill>
        <p:spPr>
          <a:xfrm>
            <a:off x="4943880" y="332640"/>
            <a:ext cx="3891960" cy="259200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251640" y="188640"/>
            <a:ext cx="4692240" cy="4892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Le déroulé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Départ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lundi 01 mai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rendez-vous sur le parking devant le collège (dans l’après-midi, horaire à confirmer)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u="sng" strike="noStrike" spc="-1" dirty="0">
                <a:solidFill>
                  <a:srgbClr val="000000"/>
                </a:solidFill>
                <a:uFillTx/>
                <a:latin typeface="Calibri"/>
              </a:rPr>
              <a:t>Jour  1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(mardi 02 mai):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Vérone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Visite de la vieille ville et  du théâtre et de l’amphithéâtre romains, découverte du patrimoine antique et médiéval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2"/>
          <p:cNvPicPr/>
          <p:nvPr/>
        </p:nvPicPr>
        <p:blipFill>
          <a:blip r:embed="rId2"/>
          <a:stretch/>
        </p:blipFill>
        <p:spPr>
          <a:xfrm>
            <a:off x="514440" y="692640"/>
            <a:ext cx="5208120" cy="2084040"/>
          </a:xfrm>
          <a:prstGeom prst="rect">
            <a:avLst/>
          </a:prstGeom>
          <a:ln>
            <a:noFill/>
          </a:ln>
        </p:spPr>
      </p:pic>
      <p:pic>
        <p:nvPicPr>
          <p:cNvPr id="137" name="Image 6"/>
          <p:cNvPicPr/>
          <p:nvPr/>
        </p:nvPicPr>
        <p:blipFill>
          <a:blip r:embed="rId3"/>
          <a:stretch/>
        </p:blipFill>
        <p:spPr>
          <a:xfrm>
            <a:off x="1071360" y="3214800"/>
            <a:ext cx="4500360" cy="3376440"/>
          </a:xfrm>
          <a:prstGeom prst="rect">
            <a:avLst/>
          </a:prstGeom>
          <a:ln>
            <a:noFill/>
          </a:ln>
        </p:spPr>
      </p:pic>
      <p:pic>
        <p:nvPicPr>
          <p:cNvPr id="138" name="Image 17"/>
          <p:cNvPicPr/>
          <p:nvPr/>
        </p:nvPicPr>
        <p:blipFill>
          <a:blip r:embed="rId4"/>
          <a:stretch/>
        </p:blipFill>
        <p:spPr>
          <a:xfrm>
            <a:off x="5929200" y="1428840"/>
            <a:ext cx="2868480" cy="214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51640" y="548640"/>
            <a:ext cx="410400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Calibri"/>
              </a:rPr>
              <a:t>Jour 2 (mercredi 03 mai)</a:t>
            </a: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Venise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Jeu de piste pour découvrir les différents sestieri de la ville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Montée au campanile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Visite de la basilique st Marc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Calibri"/>
              </a:rPr>
              <a:t>Jour 3 (jeudi 04 mai)</a:t>
            </a: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Venise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Place st Marc, visite d’un palais, découverte  du quartier du Dorsoduro, de la pointe des douanes, de la Salute au cours d’un jeu de piste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40" name="Picture 2" descr="http://footage.framepool.com/shotimg/qf/266421937-santa-maria-della-salute-place-saint-marc-densite-lagune.jpg"/>
          <p:cNvPicPr/>
          <p:nvPr/>
        </p:nvPicPr>
        <p:blipFill>
          <a:blip r:embed="rId2"/>
          <a:stretch/>
        </p:blipFill>
        <p:spPr>
          <a:xfrm>
            <a:off x="4644000" y="735480"/>
            <a:ext cx="4096080" cy="2304000"/>
          </a:xfrm>
          <a:prstGeom prst="rect">
            <a:avLst/>
          </a:prstGeom>
          <a:ln>
            <a:noFill/>
          </a:ln>
        </p:spPr>
      </p:pic>
      <p:pic>
        <p:nvPicPr>
          <p:cNvPr id="141" name="Picture 2" descr="Résultat de recherche d'images pour &quot;place st marc&quot;"/>
          <p:cNvPicPr/>
          <p:nvPr/>
        </p:nvPicPr>
        <p:blipFill>
          <a:blip r:embed="rId3"/>
          <a:srcRect l="17981"/>
          <a:stretch/>
        </p:blipFill>
        <p:spPr>
          <a:xfrm>
            <a:off x="4802400" y="3789000"/>
            <a:ext cx="3779640" cy="224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83960" y="332640"/>
            <a:ext cx="5180040" cy="59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Calibri"/>
              </a:rPr>
              <a:t>Jour 4 (vendredi 05 mai)</a:t>
            </a: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Vicenza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Visite d’une villa : Valmarana ai Nanni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Visite du théâtre olympique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Découverte de la ville et de ses monuments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Dîner au restaurant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Retour vers la France (trajet de nuit)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Petit déjeuner dans une aire d’autoroute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pour une arrivée prévue au collège en début d’après midi.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43" name="Picture 4" descr="Résultat de recherche d'images pour &quot;villa palladio nanni&quot;"/>
          <p:cNvPicPr/>
          <p:nvPr/>
        </p:nvPicPr>
        <p:blipFill>
          <a:blip r:embed="rId2"/>
          <a:stretch/>
        </p:blipFill>
        <p:spPr>
          <a:xfrm>
            <a:off x="4860000" y="1845000"/>
            <a:ext cx="3922920" cy="249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5040360" cy="3116520"/>
          </a:xfrm>
          <a:prstGeom prst="rect">
            <a:avLst/>
          </a:prstGeom>
          <a:ln>
            <a:noFill/>
          </a:ln>
        </p:spPr>
      </p:pic>
      <p:pic>
        <p:nvPicPr>
          <p:cNvPr id="145" name="Picture 3"/>
          <p:cNvPicPr/>
          <p:nvPr/>
        </p:nvPicPr>
        <p:blipFill>
          <a:blip r:embed="rId3"/>
          <a:stretch/>
        </p:blipFill>
        <p:spPr>
          <a:xfrm>
            <a:off x="5214960" y="714240"/>
            <a:ext cx="3599280" cy="2710080"/>
          </a:xfrm>
          <a:prstGeom prst="rect">
            <a:avLst/>
          </a:prstGeom>
          <a:ln>
            <a:noFill/>
          </a:ln>
        </p:spPr>
      </p:pic>
      <p:pic>
        <p:nvPicPr>
          <p:cNvPr id="146" name="Picture 5"/>
          <p:cNvPicPr/>
          <p:nvPr/>
        </p:nvPicPr>
        <p:blipFill>
          <a:blip r:embed="rId4"/>
          <a:stretch/>
        </p:blipFill>
        <p:spPr>
          <a:xfrm>
            <a:off x="426960" y="3500280"/>
            <a:ext cx="4051440" cy="3096720"/>
          </a:xfrm>
          <a:prstGeom prst="rect">
            <a:avLst/>
          </a:prstGeom>
          <a:ln>
            <a:noFill/>
          </a:ln>
        </p:spPr>
      </p:pic>
      <p:pic>
        <p:nvPicPr>
          <p:cNvPr id="147" name="Picture 6"/>
          <p:cNvPicPr/>
          <p:nvPr/>
        </p:nvPicPr>
        <p:blipFill>
          <a:blip r:embed="rId5"/>
          <a:stretch/>
        </p:blipFill>
        <p:spPr>
          <a:xfrm>
            <a:off x="5357880" y="3929040"/>
            <a:ext cx="3403800" cy="27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Affichage à l'écran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Vénétie du dimanche 15 avril au vendredi 20 avril</dc:title>
  <dc:subject/>
  <dc:creator>elodie soubise</dc:creator>
  <dc:description/>
  <cp:lastModifiedBy>jean-philippe Vérité</cp:lastModifiedBy>
  <cp:revision>31</cp:revision>
  <dcterms:created xsi:type="dcterms:W3CDTF">2017-12-16T14:24:55Z</dcterms:created>
  <dcterms:modified xsi:type="dcterms:W3CDTF">2023-01-15T14:31:19Z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