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37"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8"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4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4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4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4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45"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46"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47"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48"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49"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50"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67"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69"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7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7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4"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7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7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7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6"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8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8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82"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8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8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86"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88"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89"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9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9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9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94"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96"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97"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98"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99"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00"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01"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2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2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3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1"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3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slideLayout" Target="../slideLayouts/slideLayout1.xml"/><Relationship Id="rId9" Type="http://schemas.openxmlformats.org/officeDocument/2006/relationships/slideLayout" Target="../slideLayouts/slideLayout2.xml"/><Relationship Id="rId10" Type="http://schemas.openxmlformats.org/officeDocument/2006/relationships/slideLayout" Target="../slideLayouts/slideLayout3.xml"/><Relationship Id="rId11" Type="http://schemas.openxmlformats.org/officeDocument/2006/relationships/slideLayout" Target="../slideLayouts/slideLayout4.xml"/><Relationship Id="rId12" Type="http://schemas.openxmlformats.org/officeDocument/2006/relationships/slideLayout" Target="../slideLayouts/slideLayout5.xml"/><Relationship Id="rId13" Type="http://schemas.openxmlformats.org/officeDocument/2006/relationships/slideLayout" Target="../slideLayouts/slideLayout6.xml"/><Relationship Id="rId14" Type="http://schemas.openxmlformats.org/officeDocument/2006/relationships/slideLayout" Target="../slideLayouts/slideLayout7.xml"/><Relationship Id="rId15" Type="http://schemas.openxmlformats.org/officeDocument/2006/relationships/slideLayout" Target="../slideLayouts/slideLayout8.xml"/><Relationship Id="rId16" Type="http://schemas.openxmlformats.org/officeDocument/2006/relationships/slideLayout" Target="../slideLayouts/slideLayout9.xml"/><Relationship Id="rId17" Type="http://schemas.openxmlformats.org/officeDocument/2006/relationships/slideLayout" Target="../slideLayouts/slideLayout10.xml"/><Relationship Id="rId18" Type="http://schemas.openxmlformats.org/officeDocument/2006/relationships/slideLayout" Target="../slideLayouts/slideLayout11.xml"/><Relationship Id="rId19"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 Id="rId11" Type="http://schemas.openxmlformats.org/officeDocument/2006/relationships/slideLayout" Target="../slideLayouts/slideLayout16.xml"/><Relationship Id="rId12" Type="http://schemas.openxmlformats.org/officeDocument/2006/relationships/slideLayout" Target="../slideLayouts/slideLayout17.xml"/><Relationship Id="rId13" Type="http://schemas.openxmlformats.org/officeDocument/2006/relationships/slideLayout" Target="../slideLayouts/slideLayout18.xml"/><Relationship Id="rId14" Type="http://schemas.openxmlformats.org/officeDocument/2006/relationships/slideLayout" Target="../slideLayouts/slideLayout19.xml"/><Relationship Id="rId15" Type="http://schemas.openxmlformats.org/officeDocument/2006/relationships/slideLayout" Target="../slideLayouts/slideLayout20.xml"/><Relationship Id="rId16" Type="http://schemas.openxmlformats.org/officeDocument/2006/relationships/slideLayout" Target="../slideLayouts/slideLayout21.xml"/><Relationship Id="rId17" Type="http://schemas.openxmlformats.org/officeDocument/2006/relationships/slideLayout" Target="../slideLayouts/slideLayout22.xml"/><Relationship Id="rId18" Type="http://schemas.openxmlformats.org/officeDocument/2006/relationships/slideLayout" Target="../slideLayouts/slideLayout23.xml"/><Relationship Id="rId19"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3124080" y="6356520"/>
            <a:ext cx="2893320" cy="362880"/>
          </a:xfrm>
          <a:prstGeom prst="rect">
            <a:avLst/>
          </a:prstGeom>
          <a:noFill/>
          <a:ln w="0">
            <a:noFill/>
          </a:ln>
        </p:spPr>
        <p:style>
          <a:lnRef idx="0"/>
          <a:fillRef idx="0"/>
          <a:effectRef idx="0"/>
          <a:fontRef idx="minor"/>
        </p:style>
      </p:sp>
      <p:sp>
        <p:nvSpPr>
          <p:cNvPr id="1" name="CustomShape 2"/>
          <p:cNvSpPr/>
          <p:nvPr/>
        </p:nvSpPr>
        <p:spPr>
          <a:xfrm>
            <a:off x="6553080" y="6356520"/>
            <a:ext cx="2129760" cy="361440"/>
          </a:xfrm>
          <a:prstGeom prst="rect">
            <a:avLst/>
          </a:prstGeom>
          <a:noFill/>
          <a:ln w="0">
            <a:noFill/>
          </a:ln>
        </p:spPr>
        <p:style>
          <a:lnRef idx="0"/>
          <a:fillRef idx="0"/>
          <a:effectRef idx="0"/>
          <a:fontRef idx="minor"/>
        </p:style>
      </p:sp>
      <p:sp>
        <p:nvSpPr>
          <p:cNvPr id="2" name="CustomShape 3"/>
          <p:cNvSpPr/>
          <p:nvPr/>
        </p:nvSpPr>
        <p:spPr>
          <a:xfrm>
            <a:off x="0" y="0"/>
            <a:ext cx="9141840" cy="624960"/>
          </a:xfrm>
          <a:prstGeom prst="rect">
            <a:avLst/>
          </a:prstGeom>
          <a:solidFill>
            <a:srgbClr val="6192a0"/>
          </a:solidFill>
          <a:ln>
            <a:noFill/>
          </a:ln>
        </p:spPr>
        <p:style>
          <a:lnRef idx="2">
            <a:schemeClr val="accent1">
              <a:shade val="50000"/>
            </a:schemeClr>
          </a:lnRef>
          <a:fillRef idx="1">
            <a:schemeClr val="accent1"/>
          </a:fillRef>
          <a:effectRef idx="0">
            <a:schemeClr val="accent1"/>
          </a:effectRef>
          <a:fontRef idx="minor"/>
        </p:style>
      </p:sp>
      <p:sp>
        <p:nvSpPr>
          <p:cNvPr id="3" name="CustomShape 4"/>
          <p:cNvSpPr/>
          <p:nvPr/>
        </p:nvSpPr>
        <p:spPr>
          <a:xfrm>
            <a:off x="0" y="6388200"/>
            <a:ext cx="9141840" cy="46764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4" name="CustomShape 5"/>
          <p:cNvSpPr/>
          <p:nvPr/>
        </p:nvSpPr>
        <p:spPr>
          <a:xfrm>
            <a:off x="0" y="6300720"/>
            <a:ext cx="9141840" cy="564480"/>
          </a:xfrm>
          <a:prstGeom prst="rect">
            <a:avLst/>
          </a:prstGeom>
          <a:solidFill>
            <a:srgbClr val="6192a0"/>
          </a:solidFill>
          <a:ln w="9360">
            <a:noFill/>
          </a:ln>
        </p:spPr>
        <p:style>
          <a:lnRef idx="0"/>
          <a:fillRef idx="0"/>
          <a:effectRef idx="0"/>
          <a:fontRef idx="minor"/>
        </p:style>
      </p:sp>
      <p:sp>
        <p:nvSpPr>
          <p:cNvPr id="5" name="CustomShape 6"/>
          <p:cNvSpPr/>
          <p:nvPr/>
        </p:nvSpPr>
        <p:spPr>
          <a:xfrm>
            <a:off x="6657840" y="6504120"/>
            <a:ext cx="2512440" cy="271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fr-FR" sz="1200" spc="-1" strike="noStrike">
                <a:solidFill>
                  <a:srgbClr val="d9d9d9"/>
                </a:solidFill>
                <a:latin typeface="Calibri"/>
                <a:ea typeface="DejaVu Sans"/>
              </a:rPr>
              <a:t>Destinations humaines</a:t>
            </a:r>
            <a:endParaRPr b="0" lang="fr-FR" sz="1200" spc="-1" strike="noStrike">
              <a:latin typeface="Arial"/>
            </a:endParaRPr>
          </a:p>
        </p:txBody>
      </p:sp>
      <p:pic>
        <p:nvPicPr>
          <p:cNvPr id="6" name="Picture 2" descr=""/>
          <p:cNvPicPr/>
          <p:nvPr/>
        </p:nvPicPr>
        <p:blipFill>
          <a:blip r:embed="rId2"/>
          <a:stretch/>
        </p:blipFill>
        <p:spPr>
          <a:xfrm>
            <a:off x="1320840" y="6397560"/>
            <a:ext cx="734400" cy="299520"/>
          </a:xfrm>
          <a:prstGeom prst="rect">
            <a:avLst/>
          </a:prstGeom>
          <a:ln w="0">
            <a:noFill/>
          </a:ln>
        </p:spPr>
      </p:pic>
      <p:pic>
        <p:nvPicPr>
          <p:cNvPr id="7" name="Picture 3" descr=""/>
          <p:cNvPicPr/>
          <p:nvPr/>
        </p:nvPicPr>
        <p:blipFill>
          <a:blip r:embed="rId3"/>
          <a:stretch/>
        </p:blipFill>
        <p:spPr>
          <a:xfrm>
            <a:off x="2273400" y="6373800"/>
            <a:ext cx="447120" cy="448560"/>
          </a:xfrm>
          <a:prstGeom prst="rect">
            <a:avLst/>
          </a:prstGeom>
          <a:ln w="0">
            <a:noFill/>
          </a:ln>
        </p:spPr>
      </p:pic>
      <p:pic>
        <p:nvPicPr>
          <p:cNvPr id="8" name="Picture 4" descr=""/>
          <p:cNvPicPr/>
          <p:nvPr/>
        </p:nvPicPr>
        <p:blipFill>
          <a:blip r:embed="rId4"/>
          <a:stretch/>
        </p:blipFill>
        <p:spPr>
          <a:xfrm>
            <a:off x="2963880" y="6327720"/>
            <a:ext cx="443880" cy="477360"/>
          </a:xfrm>
          <a:prstGeom prst="rect">
            <a:avLst/>
          </a:prstGeom>
          <a:ln w="0">
            <a:noFill/>
          </a:ln>
        </p:spPr>
      </p:pic>
      <p:pic>
        <p:nvPicPr>
          <p:cNvPr id="9" name="Picture 5" descr=""/>
          <p:cNvPicPr/>
          <p:nvPr/>
        </p:nvPicPr>
        <p:blipFill>
          <a:blip r:embed="rId5"/>
          <a:stretch/>
        </p:blipFill>
        <p:spPr>
          <a:xfrm>
            <a:off x="3627360" y="6373800"/>
            <a:ext cx="742320" cy="396360"/>
          </a:xfrm>
          <a:prstGeom prst="rect">
            <a:avLst/>
          </a:prstGeom>
          <a:ln w="0">
            <a:noFill/>
          </a:ln>
        </p:spPr>
      </p:pic>
      <p:sp>
        <p:nvSpPr>
          <p:cNvPr id="10" name="Line 7"/>
          <p:cNvSpPr/>
          <p:nvPr/>
        </p:nvSpPr>
        <p:spPr>
          <a:xfrm>
            <a:off x="4724280" y="6684840"/>
            <a:ext cx="1933560" cy="360"/>
          </a:xfrm>
          <a:prstGeom prst="line">
            <a:avLst/>
          </a:prstGeom>
          <a:ln>
            <a:solidFill>
              <a:srgbClr val="ffffff"/>
            </a:solidFill>
            <a:round/>
          </a:ln>
        </p:spPr>
        <p:style>
          <a:lnRef idx="1">
            <a:schemeClr val="accent1"/>
          </a:lnRef>
          <a:fillRef idx="0">
            <a:schemeClr val="accent1"/>
          </a:fillRef>
          <a:effectRef idx="0">
            <a:schemeClr val="accent1"/>
          </a:effectRef>
          <a:fontRef idx="minor"/>
        </p:style>
      </p:sp>
      <p:pic>
        <p:nvPicPr>
          <p:cNvPr id="11" name="Image 18" descr=""/>
          <p:cNvPicPr/>
          <p:nvPr/>
        </p:nvPicPr>
        <p:blipFill>
          <a:blip r:embed="rId6"/>
          <a:stretch/>
        </p:blipFill>
        <p:spPr>
          <a:xfrm>
            <a:off x="244440" y="5846760"/>
            <a:ext cx="896400" cy="897840"/>
          </a:xfrm>
          <a:prstGeom prst="rect">
            <a:avLst/>
          </a:prstGeom>
          <a:ln w="0">
            <a:noFill/>
          </a:ln>
        </p:spPr>
      </p:pic>
      <p:pic>
        <p:nvPicPr>
          <p:cNvPr id="12" name="Picture 5" descr=""/>
          <p:cNvPicPr/>
          <p:nvPr/>
        </p:nvPicPr>
        <p:blipFill>
          <a:blip r:embed="rId7"/>
          <a:stretch/>
        </p:blipFill>
        <p:spPr>
          <a:xfrm>
            <a:off x="496800" y="316080"/>
            <a:ext cx="1024920" cy="547200"/>
          </a:xfrm>
          <a:prstGeom prst="rect">
            <a:avLst/>
          </a:prstGeom>
          <a:ln w="0">
            <a:noFill/>
          </a:ln>
        </p:spPr>
      </p:pic>
      <p:sp>
        <p:nvSpPr>
          <p:cNvPr id="1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fr-FR" sz="4400" spc="-1" strike="noStrike">
                <a:latin typeface="Arial"/>
              </a:rPr>
              <a:t>Cliquez pour éditer le format du texte-titre</a:t>
            </a:r>
            <a:endParaRPr b="0" lang="fr-FR" sz="4400" spc="-1" strike="noStrike">
              <a:latin typeface="Arial"/>
            </a:endParaRPr>
          </a:p>
        </p:txBody>
      </p:sp>
      <p:sp>
        <p:nvSpPr>
          <p:cNvPr id="14"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CustomShape 1"/>
          <p:cNvSpPr/>
          <p:nvPr/>
        </p:nvSpPr>
        <p:spPr>
          <a:xfrm>
            <a:off x="3124080" y="6356520"/>
            <a:ext cx="2893320" cy="362880"/>
          </a:xfrm>
          <a:prstGeom prst="rect">
            <a:avLst/>
          </a:prstGeom>
          <a:noFill/>
          <a:ln w="0">
            <a:noFill/>
          </a:ln>
        </p:spPr>
        <p:style>
          <a:lnRef idx="0"/>
          <a:fillRef idx="0"/>
          <a:effectRef idx="0"/>
          <a:fontRef idx="minor"/>
        </p:style>
      </p:sp>
      <p:sp>
        <p:nvSpPr>
          <p:cNvPr id="52" name="CustomShape 2"/>
          <p:cNvSpPr/>
          <p:nvPr/>
        </p:nvSpPr>
        <p:spPr>
          <a:xfrm>
            <a:off x="6553080" y="6356520"/>
            <a:ext cx="2129760" cy="361440"/>
          </a:xfrm>
          <a:prstGeom prst="rect">
            <a:avLst/>
          </a:prstGeom>
          <a:noFill/>
          <a:ln w="0">
            <a:noFill/>
          </a:ln>
        </p:spPr>
        <p:style>
          <a:lnRef idx="0"/>
          <a:fillRef idx="0"/>
          <a:effectRef idx="0"/>
          <a:fontRef idx="minor"/>
        </p:style>
      </p:sp>
      <p:sp>
        <p:nvSpPr>
          <p:cNvPr id="53" name="CustomShape 3"/>
          <p:cNvSpPr/>
          <p:nvPr/>
        </p:nvSpPr>
        <p:spPr>
          <a:xfrm>
            <a:off x="0" y="0"/>
            <a:ext cx="9141840" cy="624960"/>
          </a:xfrm>
          <a:prstGeom prst="rect">
            <a:avLst/>
          </a:prstGeom>
          <a:solidFill>
            <a:srgbClr val="6192a0"/>
          </a:solidFill>
          <a:ln>
            <a:noFill/>
          </a:ln>
        </p:spPr>
        <p:style>
          <a:lnRef idx="2">
            <a:schemeClr val="accent1">
              <a:shade val="50000"/>
            </a:schemeClr>
          </a:lnRef>
          <a:fillRef idx="1">
            <a:schemeClr val="accent1"/>
          </a:fillRef>
          <a:effectRef idx="0">
            <a:schemeClr val="accent1"/>
          </a:effectRef>
          <a:fontRef idx="minor"/>
        </p:style>
      </p:sp>
      <p:sp>
        <p:nvSpPr>
          <p:cNvPr id="54" name="CustomShape 4"/>
          <p:cNvSpPr/>
          <p:nvPr/>
        </p:nvSpPr>
        <p:spPr>
          <a:xfrm>
            <a:off x="0" y="6388200"/>
            <a:ext cx="9141840" cy="46764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55" name="CustomShape 5"/>
          <p:cNvSpPr/>
          <p:nvPr/>
        </p:nvSpPr>
        <p:spPr>
          <a:xfrm>
            <a:off x="0" y="6300720"/>
            <a:ext cx="9141840" cy="564480"/>
          </a:xfrm>
          <a:prstGeom prst="rect">
            <a:avLst/>
          </a:prstGeom>
          <a:solidFill>
            <a:srgbClr val="6192a0"/>
          </a:solidFill>
          <a:ln w="9360">
            <a:noFill/>
          </a:ln>
        </p:spPr>
        <p:style>
          <a:lnRef idx="0"/>
          <a:fillRef idx="0"/>
          <a:effectRef idx="0"/>
          <a:fontRef idx="minor"/>
        </p:style>
      </p:sp>
      <p:sp>
        <p:nvSpPr>
          <p:cNvPr id="56" name="CustomShape 6"/>
          <p:cNvSpPr/>
          <p:nvPr/>
        </p:nvSpPr>
        <p:spPr>
          <a:xfrm>
            <a:off x="6657840" y="6504120"/>
            <a:ext cx="2512440" cy="271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fr-FR" sz="1200" spc="-1" strike="noStrike">
                <a:solidFill>
                  <a:srgbClr val="d9d9d9"/>
                </a:solidFill>
                <a:latin typeface="Calibri"/>
                <a:ea typeface="DejaVu Sans"/>
              </a:rPr>
              <a:t>Destinations humaines</a:t>
            </a:r>
            <a:endParaRPr b="0" lang="fr-FR" sz="1200" spc="-1" strike="noStrike">
              <a:latin typeface="Arial"/>
            </a:endParaRPr>
          </a:p>
        </p:txBody>
      </p:sp>
      <p:pic>
        <p:nvPicPr>
          <p:cNvPr id="57" name="Picture 2" descr=""/>
          <p:cNvPicPr/>
          <p:nvPr/>
        </p:nvPicPr>
        <p:blipFill>
          <a:blip r:embed="rId2"/>
          <a:stretch/>
        </p:blipFill>
        <p:spPr>
          <a:xfrm>
            <a:off x="1320840" y="6397560"/>
            <a:ext cx="734400" cy="299520"/>
          </a:xfrm>
          <a:prstGeom prst="rect">
            <a:avLst/>
          </a:prstGeom>
          <a:ln w="0">
            <a:noFill/>
          </a:ln>
        </p:spPr>
      </p:pic>
      <p:pic>
        <p:nvPicPr>
          <p:cNvPr id="58" name="Picture 3" descr=""/>
          <p:cNvPicPr/>
          <p:nvPr/>
        </p:nvPicPr>
        <p:blipFill>
          <a:blip r:embed="rId3"/>
          <a:stretch/>
        </p:blipFill>
        <p:spPr>
          <a:xfrm>
            <a:off x="2273400" y="6373800"/>
            <a:ext cx="447120" cy="448560"/>
          </a:xfrm>
          <a:prstGeom prst="rect">
            <a:avLst/>
          </a:prstGeom>
          <a:ln w="0">
            <a:noFill/>
          </a:ln>
        </p:spPr>
      </p:pic>
      <p:pic>
        <p:nvPicPr>
          <p:cNvPr id="59" name="Picture 4" descr=""/>
          <p:cNvPicPr/>
          <p:nvPr/>
        </p:nvPicPr>
        <p:blipFill>
          <a:blip r:embed="rId4"/>
          <a:stretch/>
        </p:blipFill>
        <p:spPr>
          <a:xfrm>
            <a:off x="2963880" y="6327720"/>
            <a:ext cx="443880" cy="477360"/>
          </a:xfrm>
          <a:prstGeom prst="rect">
            <a:avLst/>
          </a:prstGeom>
          <a:ln w="0">
            <a:noFill/>
          </a:ln>
        </p:spPr>
      </p:pic>
      <p:pic>
        <p:nvPicPr>
          <p:cNvPr id="60" name="Picture 5" descr=""/>
          <p:cNvPicPr/>
          <p:nvPr/>
        </p:nvPicPr>
        <p:blipFill>
          <a:blip r:embed="rId5"/>
          <a:stretch/>
        </p:blipFill>
        <p:spPr>
          <a:xfrm>
            <a:off x="3627360" y="6373800"/>
            <a:ext cx="742320" cy="396360"/>
          </a:xfrm>
          <a:prstGeom prst="rect">
            <a:avLst/>
          </a:prstGeom>
          <a:ln w="0">
            <a:noFill/>
          </a:ln>
        </p:spPr>
      </p:pic>
      <p:sp>
        <p:nvSpPr>
          <p:cNvPr id="61" name="Line 7"/>
          <p:cNvSpPr/>
          <p:nvPr/>
        </p:nvSpPr>
        <p:spPr>
          <a:xfrm>
            <a:off x="4724280" y="6684840"/>
            <a:ext cx="1933560" cy="360"/>
          </a:xfrm>
          <a:prstGeom prst="line">
            <a:avLst/>
          </a:prstGeom>
          <a:ln>
            <a:solidFill>
              <a:srgbClr val="ffffff"/>
            </a:solidFill>
            <a:round/>
          </a:ln>
        </p:spPr>
        <p:style>
          <a:lnRef idx="1">
            <a:schemeClr val="accent1"/>
          </a:lnRef>
          <a:fillRef idx="0">
            <a:schemeClr val="accent1"/>
          </a:fillRef>
          <a:effectRef idx="0">
            <a:schemeClr val="accent1"/>
          </a:effectRef>
          <a:fontRef idx="minor"/>
        </p:style>
      </p:sp>
      <p:pic>
        <p:nvPicPr>
          <p:cNvPr id="62" name="Image 18" descr=""/>
          <p:cNvPicPr/>
          <p:nvPr/>
        </p:nvPicPr>
        <p:blipFill>
          <a:blip r:embed="rId6"/>
          <a:stretch/>
        </p:blipFill>
        <p:spPr>
          <a:xfrm>
            <a:off x="244440" y="5846760"/>
            <a:ext cx="896400" cy="897840"/>
          </a:xfrm>
          <a:prstGeom prst="rect">
            <a:avLst/>
          </a:prstGeom>
          <a:ln w="0">
            <a:noFill/>
          </a:ln>
        </p:spPr>
      </p:pic>
      <p:pic>
        <p:nvPicPr>
          <p:cNvPr id="63" name="Picture 5" descr=""/>
          <p:cNvPicPr/>
          <p:nvPr/>
        </p:nvPicPr>
        <p:blipFill>
          <a:blip r:embed="rId7"/>
          <a:stretch/>
        </p:blipFill>
        <p:spPr>
          <a:xfrm>
            <a:off x="496800" y="316080"/>
            <a:ext cx="1024920" cy="547200"/>
          </a:xfrm>
          <a:prstGeom prst="rect">
            <a:avLst/>
          </a:prstGeom>
          <a:ln w="0">
            <a:noFill/>
          </a:ln>
        </p:spPr>
      </p:pic>
      <p:sp>
        <p:nvSpPr>
          <p:cNvPr id="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fr-FR" sz="4400" spc="-1" strike="noStrike">
                <a:latin typeface="Arial"/>
              </a:rPr>
              <a:t>Cliquez pour éditer le format du texte-titre</a:t>
            </a:r>
            <a:endParaRPr b="0" lang="fr-FR" sz="4400" spc="-1" strike="noStrike">
              <a:latin typeface="Arial"/>
            </a:endParaRPr>
          </a:p>
        </p:txBody>
      </p:sp>
      <p:sp>
        <p:nvSpPr>
          <p:cNvPr id="65"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hyperlink" Target="http://www.verdie-linguistique.com/conditions-assurances" TargetMode="External"/><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457200" y="908640"/>
            <a:ext cx="8463240" cy="539856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endParaRPr b="0" lang="fr-FR" sz="1800" spc="-1" strike="noStrike">
              <a:latin typeface="Arial"/>
            </a:endParaRPr>
          </a:p>
          <a:p>
            <a:pPr algn="r">
              <a:lnSpc>
                <a:spcPct val="100000"/>
              </a:lnSpc>
              <a:buNone/>
            </a:pPr>
            <a:r>
              <a:rPr b="0" lang="fr-FR" sz="4800" spc="-1" strike="noStrike">
                <a:solidFill>
                  <a:srgbClr val="1f4e79"/>
                </a:solidFill>
                <a:latin typeface="Calibri"/>
                <a:ea typeface="Arial Unicode MS"/>
              </a:rPr>
              <a:t>Voyage à</a:t>
            </a:r>
            <a:endParaRPr b="0" lang="fr-FR" sz="4800" spc="-1" strike="noStrike">
              <a:latin typeface="Arial"/>
            </a:endParaRPr>
          </a:p>
          <a:p>
            <a:pPr algn="r">
              <a:lnSpc>
                <a:spcPct val="100000"/>
              </a:lnSpc>
              <a:buNone/>
            </a:pPr>
            <a:r>
              <a:rPr b="0" i="1" lang="fr-FR" sz="4800" spc="-1" strike="noStrike">
                <a:solidFill>
                  <a:srgbClr val="1f4e79"/>
                </a:solidFill>
                <a:latin typeface="Calibri"/>
                <a:ea typeface="Arial Unicode MS"/>
              </a:rPr>
              <a:t>Plymouth, Cornouailles et Devon</a:t>
            </a:r>
            <a:endParaRPr b="0" lang="fr-FR" sz="4800" spc="-1" strike="noStrike">
              <a:latin typeface="Arial"/>
            </a:endParaRPr>
          </a:p>
          <a:p>
            <a:pPr algn="r">
              <a:lnSpc>
                <a:spcPct val="100000"/>
              </a:lnSpc>
              <a:buNone/>
            </a:pPr>
            <a:r>
              <a:rPr b="0" i="1" lang="fr-FR" sz="4800" spc="-1" strike="noStrike">
                <a:solidFill>
                  <a:srgbClr val="1f4e79"/>
                </a:solidFill>
                <a:latin typeface="Calibri"/>
                <a:ea typeface="Arial Unicode MS"/>
              </a:rPr>
              <a:t>Du  Lundi 29 mai au samedi 3 juin 2023</a:t>
            </a:r>
            <a:endParaRPr b="0" lang="fr-FR" sz="4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0" y="365040"/>
            <a:ext cx="9141840" cy="132336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0" lang="fr-FR" sz="4000" spc="-1" strike="noStrike">
                <a:solidFill>
                  <a:srgbClr val="333f4f"/>
                </a:solidFill>
                <a:latin typeface="Calibri"/>
                <a:ea typeface="DejaVu Sans"/>
              </a:rPr>
              <a:t>Programme </a:t>
            </a:r>
            <a:endParaRPr b="0" lang="fr-FR" sz="4000" spc="-1" strike="noStrike">
              <a:latin typeface="Arial"/>
            </a:endParaRPr>
          </a:p>
        </p:txBody>
      </p:sp>
      <p:sp>
        <p:nvSpPr>
          <p:cNvPr id="104" name="CustomShape 2"/>
          <p:cNvSpPr/>
          <p:nvPr/>
        </p:nvSpPr>
        <p:spPr>
          <a:xfrm>
            <a:off x="538200" y="1296000"/>
            <a:ext cx="7884720" cy="4349160"/>
          </a:xfrm>
          <a:prstGeom prst="rect">
            <a:avLst/>
          </a:prstGeom>
          <a:noFill/>
          <a:ln w="0">
            <a:noFill/>
          </a:ln>
        </p:spPr>
        <p:style>
          <a:lnRef idx="0"/>
          <a:fillRef idx="0"/>
          <a:effectRef idx="0"/>
          <a:fontRef idx="minor"/>
        </p:style>
        <p:txBody>
          <a:bodyPr lIns="0" rIns="0" tIns="28080" bIns="0" anchor="t">
            <a:normAutofit fontScale="71000"/>
          </a:bodyPr>
          <a:p>
            <a:pPr>
              <a:lnSpc>
                <a:spcPct val="120000"/>
              </a:lnSpc>
              <a:spcBef>
                <a:spcPts val="1001"/>
              </a:spcBef>
              <a:buNone/>
            </a:pPr>
            <a:endParaRPr b="0" lang="fr-FR" sz="1800" spc="-1" strike="noStrike">
              <a:latin typeface="Arial"/>
            </a:endParaRPr>
          </a:p>
          <a:p>
            <a:pPr>
              <a:lnSpc>
                <a:spcPct val="120000"/>
              </a:lnSpc>
              <a:spcBef>
                <a:spcPts val="1001"/>
              </a:spcBef>
              <a:buNone/>
            </a:pPr>
            <a:r>
              <a:rPr b="1" lang="fr-FR" sz="1400" spc="-1" strike="noStrike" u="sng">
                <a:solidFill>
                  <a:srgbClr val="000000"/>
                </a:solidFill>
                <a:uFillTx/>
                <a:latin typeface="Arial"/>
                <a:ea typeface="Arial Unicode MS"/>
              </a:rPr>
              <a:t>JOUR 1 :</a:t>
            </a:r>
            <a:r>
              <a:rPr b="1" lang="fr-FR" sz="1400" spc="-1" strike="noStrike">
                <a:solidFill>
                  <a:srgbClr val="000000"/>
                </a:solidFill>
                <a:latin typeface="Arial"/>
                <a:ea typeface="Arial Unicode MS"/>
              </a:rPr>
              <a:t> </a:t>
            </a:r>
            <a:r>
              <a:rPr b="1" lang="fr-FR" sz="1400" spc="-1" strike="noStrike" u="sng">
                <a:solidFill>
                  <a:srgbClr val="000000"/>
                </a:solidFill>
                <a:uFillTx/>
                <a:latin typeface="Arial"/>
                <a:ea typeface="Arial Unicode MS"/>
              </a:rPr>
              <a:t>Lundi 29 mai 2023</a:t>
            </a:r>
            <a:r>
              <a:rPr b="0" lang="fr-FR" sz="1400" spc="-1" strike="noStrike" u="sng">
                <a:solidFill>
                  <a:srgbClr val="000000"/>
                </a:solidFill>
                <a:uFillTx/>
                <a:latin typeface="Arial"/>
                <a:ea typeface="Arial Unicode MS"/>
              </a:rPr>
              <a:t> </a:t>
            </a:r>
            <a:r>
              <a:rPr b="0" lang="fr-FR" sz="1400" spc="-1" strike="noStrike">
                <a:solidFill>
                  <a:srgbClr val="000000"/>
                </a:solidFill>
                <a:latin typeface="Arial"/>
                <a:ea typeface="Arial Unicode MS"/>
              </a:rPr>
              <a:t>– Rdv 7H00 au collège / Départ : 7h30 / Trajet : </a:t>
            </a:r>
            <a:r>
              <a:rPr b="0" i="1" lang="fr-FR" sz="1400" spc="-1" strike="noStrike">
                <a:solidFill>
                  <a:srgbClr val="000000"/>
                </a:solidFill>
                <a:latin typeface="Arial"/>
                <a:ea typeface="Arial Unicode MS"/>
              </a:rPr>
              <a:t>Ponts-de-Cé-Roscoff </a:t>
            </a:r>
            <a:endParaRPr b="0" lang="fr-FR" sz="1400" spc="-1" strike="noStrike">
              <a:latin typeface="Arial"/>
            </a:endParaRPr>
          </a:p>
          <a:p>
            <a:pPr>
              <a:lnSpc>
                <a:spcPct val="120000"/>
              </a:lnSpc>
              <a:spcBef>
                <a:spcPts val="1001"/>
              </a:spcBef>
              <a:buNone/>
            </a:pPr>
            <a:r>
              <a:rPr b="0" lang="fr-FR" sz="1400" spc="-1" strike="noStrike">
                <a:solidFill>
                  <a:srgbClr val="000000"/>
                </a:solidFill>
                <a:latin typeface="Arial"/>
                <a:ea typeface="Arial Unicode MS"/>
              </a:rPr>
              <a:t>13H00 : formalités d’embarquement - </a:t>
            </a:r>
            <a:r>
              <a:rPr b="0" i="1" lang="fr-FR" sz="1400" spc="-1" strike="noStrike">
                <a:solidFill>
                  <a:srgbClr val="000000"/>
                </a:solidFill>
                <a:latin typeface="Arial"/>
                <a:ea typeface="Arial Unicode MS"/>
              </a:rPr>
              <a:t>Port de Roscoff</a:t>
            </a:r>
            <a:r>
              <a:rPr b="0" lang="fr-FR" sz="1400" spc="-1" strike="noStrike">
                <a:solidFill>
                  <a:srgbClr val="000000"/>
                </a:solidFill>
                <a:latin typeface="Arial"/>
                <a:ea typeface="Arial Unicode MS"/>
              </a:rPr>
              <a:t> / 15H00 : départ du Ferry</a:t>
            </a:r>
            <a:r>
              <a:rPr b="0" i="1" lang="fr-FR" sz="1400" spc="-1" strike="noStrike">
                <a:solidFill>
                  <a:srgbClr val="000000"/>
                </a:solidFill>
                <a:latin typeface="Arial"/>
                <a:ea typeface="Arial Unicode MS"/>
              </a:rPr>
              <a:t> </a:t>
            </a:r>
            <a:r>
              <a:rPr b="0" lang="fr-FR" sz="1400" spc="-1" strike="noStrike">
                <a:solidFill>
                  <a:srgbClr val="000000"/>
                </a:solidFill>
                <a:latin typeface="Arial"/>
                <a:ea typeface="Arial Unicode MS"/>
              </a:rPr>
              <a:t>/ 20h10 : arrivée à </a:t>
            </a:r>
            <a:r>
              <a:rPr b="0" i="1" lang="fr-FR" sz="1400" spc="-1" strike="noStrike">
                <a:solidFill>
                  <a:srgbClr val="000000"/>
                </a:solidFill>
                <a:latin typeface="Arial"/>
                <a:ea typeface="Arial Unicode MS"/>
              </a:rPr>
              <a:t>Plymouth </a:t>
            </a:r>
            <a:r>
              <a:rPr b="0" lang="fr-FR" sz="1400" spc="-1" strike="noStrike">
                <a:solidFill>
                  <a:srgbClr val="000000"/>
                </a:solidFill>
                <a:latin typeface="Arial"/>
                <a:ea typeface="Arial Unicode MS"/>
              </a:rPr>
              <a:t>/ 20h40 : accueil par le responsable local - présentation des familles hôtesses. Dîner et 1ère nuitée en famille hôtesse.</a:t>
            </a:r>
            <a:endParaRPr b="0" lang="fr-FR" sz="1400" spc="-1" strike="noStrike">
              <a:latin typeface="Arial"/>
            </a:endParaRPr>
          </a:p>
          <a:p>
            <a:pPr>
              <a:lnSpc>
                <a:spcPct val="120000"/>
              </a:lnSpc>
              <a:spcBef>
                <a:spcPts val="1001"/>
              </a:spcBef>
              <a:buNone/>
            </a:pPr>
            <a:r>
              <a:rPr b="1" lang="fr-FR" sz="1400" spc="-1" strike="noStrike" u="sng">
                <a:solidFill>
                  <a:srgbClr val="000000"/>
                </a:solidFill>
                <a:uFillTx/>
                <a:latin typeface="Arial"/>
                <a:ea typeface="Arial Unicode MS"/>
              </a:rPr>
              <a:t>JOUR 2 : Mardi 30 mai 2023</a:t>
            </a:r>
            <a:r>
              <a:rPr b="1" lang="fr-FR" sz="1400" spc="-1" strike="noStrike">
                <a:solidFill>
                  <a:srgbClr val="000000"/>
                </a:solidFill>
                <a:latin typeface="Arial"/>
                <a:ea typeface="Arial Unicode MS"/>
              </a:rPr>
              <a:t> </a:t>
            </a:r>
            <a:r>
              <a:rPr b="0" lang="fr-FR" sz="1400" spc="-1" strike="noStrike">
                <a:solidFill>
                  <a:srgbClr val="000000"/>
                </a:solidFill>
                <a:latin typeface="Arial"/>
                <a:ea typeface="Arial Unicode MS"/>
              </a:rPr>
              <a:t>– 8h30-18h30 : Journée guidée dans le </a:t>
            </a:r>
            <a:r>
              <a:rPr b="1" i="1" lang="fr-FR" sz="1400" spc="-1" strike="noStrike">
                <a:solidFill>
                  <a:srgbClr val="000000"/>
                </a:solidFill>
                <a:latin typeface="Arial"/>
                <a:ea typeface="Arial Unicode MS"/>
              </a:rPr>
              <a:t>Dartmoor</a:t>
            </a:r>
            <a:r>
              <a:rPr b="0" i="1" lang="fr-FR" sz="1400" spc="-1" strike="noStrike">
                <a:solidFill>
                  <a:srgbClr val="000000"/>
                </a:solidFill>
                <a:latin typeface="Arial"/>
                <a:ea typeface="Arial Unicode MS"/>
              </a:rPr>
              <a:t> </a:t>
            </a:r>
            <a:r>
              <a:rPr b="0" lang="fr-FR" sz="1400" spc="-1" strike="noStrike">
                <a:solidFill>
                  <a:srgbClr val="000000"/>
                </a:solidFill>
                <a:latin typeface="Arial"/>
                <a:ea typeface="Arial Unicode MS"/>
              </a:rPr>
              <a:t>– découverte du parc national (</a:t>
            </a:r>
            <a:r>
              <a:rPr b="0" i="1" lang="fr-FR" sz="1400" spc="-1" strike="noStrike">
                <a:solidFill>
                  <a:srgbClr val="000000"/>
                </a:solidFill>
                <a:latin typeface="Arial"/>
                <a:ea typeface="Arial Unicode MS"/>
              </a:rPr>
              <a:t>Princetown</a:t>
            </a:r>
            <a:r>
              <a:rPr b="0" lang="fr-FR" sz="1400" spc="-1" strike="noStrike">
                <a:solidFill>
                  <a:srgbClr val="000000"/>
                </a:solidFill>
                <a:latin typeface="Arial"/>
                <a:ea typeface="Arial Unicode MS"/>
              </a:rPr>
              <a:t>, </a:t>
            </a:r>
            <a:r>
              <a:rPr b="0" i="1" lang="fr-FR" sz="1400" spc="-1" strike="noStrike">
                <a:solidFill>
                  <a:srgbClr val="000000"/>
                </a:solidFill>
                <a:latin typeface="Arial"/>
                <a:ea typeface="Arial Unicode MS"/>
              </a:rPr>
              <a:t>Haytor</a:t>
            </a:r>
            <a:r>
              <a:rPr b="0" lang="fr-FR" sz="1400" spc="-1" strike="noStrike">
                <a:solidFill>
                  <a:srgbClr val="000000"/>
                </a:solidFill>
                <a:latin typeface="Arial"/>
                <a:ea typeface="Arial Unicode MS"/>
              </a:rPr>
              <a:t>) faune et flore - visite ferme pédagogique (</a:t>
            </a:r>
            <a:r>
              <a:rPr b="0" i="1" lang="fr-FR" sz="1400" spc="-1" strike="noStrike">
                <a:solidFill>
                  <a:srgbClr val="000000"/>
                </a:solidFill>
                <a:latin typeface="Arial"/>
                <a:ea typeface="Arial Unicode MS"/>
              </a:rPr>
              <a:t>Pennywell Farm). </a:t>
            </a:r>
            <a:r>
              <a:rPr b="0" lang="fr-FR" sz="1400" spc="-1" strike="noStrike">
                <a:solidFill>
                  <a:srgbClr val="000000"/>
                </a:solidFill>
                <a:latin typeface="Arial"/>
                <a:ea typeface="Arial Unicode MS"/>
              </a:rPr>
              <a:t>Dîner et 2ème nuitée en famille hôtesse.</a:t>
            </a:r>
            <a:r>
              <a:rPr b="0" i="1" lang="fr-FR" sz="1400" spc="-1" strike="noStrike">
                <a:solidFill>
                  <a:srgbClr val="000000"/>
                </a:solidFill>
                <a:latin typeface="Arial"/>
                <a:ea typeface="Arial Unicode MS"/>
              </a:rPr>
              <a:t> </a:t>
            </a:r>
            <a:endParaRPr b="0" lang="fr-FR" sz="1400" spc="-1" strike="noStrike">
              <a:latin typeface="Arial"/>
            </a:endParaRPr>
          </a:p>
          <a:p>
            <a:pPr>
              <a:lnSpc>
                <a:spcPct val="120000"/>
              </a:lnSpc>
              <a:spcBef>
                <a:spcPts val="1001"/>
              </a:spcBef>
              <a:buNone/>
            </a:pPr>
            <a:r>
              <a:rPr b="1" lang="fr-FR" sz="1400" spc="-1" strike="noStrike" u="sng">
                <a:solidFill>
                  <a:srgbClr val="000000"/>
                </a:solidFill>
                <a:uFillTx/>
                <a:latin typeface="Arial"/>
                <a:ea typeface="Arial Unicode MS"/>
              </a:rPr>
              <a:t>JOUR 3 : Mercredi 31 mai 2023</a:t>
            </a:r>
            <a:r>
              <a:rPr b="0" lang="fr-FR" sz="1400" spc="-1" strike="noStrike">
                <a:solidFill>
                  <a:srgbClr val="000000"/>
                </a:solidFill>
                <a:latin typeface="Arial"/>
                <a:ea typeface="Arial Unicode MS"/>
              </a:rPr>
              <a:t> – 8h30-18h30 - Visite de </a:t>
            </a:r>
            <a:r>
              <a:rPr b="1" i="1" lang="fr-FR" sz="1400" spc="-1" strike="noStrike">
                <a:solidFill>
                  <a:srgbClr val="000000"/>
                </a:solidFill>
                <a:latin typeface="Arial"/>
                <a:ea typeface="Arial Unicode MS"/>
              </a:rPr>
              <a:t>Eden Project </a:t>
            </a:r>
            <a:r>
              <a:rPr b="0" lang="fr-FR" sz="1400" spc="-1" strike="noStrike">
                <a:solidFill>
                  <a:srgbClr val="000000"/>
                </a:solidFill>
                <a:latin typeface="Arial"/>
                <a:ea typeface="Arial Unicode MS"/>
              </a:rPr>
              <a:t>- dômes futuristes reconstituant les différents climats et éco-systèmes de la planète. Dîner et 3ème nuitée en famille hôtesse.</a:t>
            </a:r>
            <a:endParaRPr b="0" lang="fr-FR" sz="1400" spc="-1" strike="noStrike">
              <a:latin typeface="Arial"/>
            </a:endParaRPr>
          </a:p>
          <a:p>
            <a:pPr>
              <a:lnSpc>
                <a:spcPct val="120000"/>
              </a:lnSpc>
              <a:spcBef>
                <a:spcPts val="1001"/>
              </a:spcBef>
              <a:buNone/>
            </a:pPr>
            <a:r>
              <a:rPr b="1" lang="fr-FR" sz="1400" spc="-1" strike="noStrike" u="sng">
                <a:solidFill>
                  <a:srgbClr val="000000"/>
                </a:solidFill>
                <a:uFillTx/>
                <a:latin typeface="Arial"/>
                <a:ea typeface="Arial Unicode MS"/>
              </a:rPr>
              <a:t>JOUR 4 : Jeudi 1er juin 2023</a:t>
            </a:r>
            <a:r>
              <a:rPr b="1" lang="fr-FR" sz="1400" spc="-1" strike="noStrike">
                <a:solidFill>
                  <a:srgbClr val="000000"/>
                </a:solidFill>
                <a:latin typeface="Arial"/>
                <a:ea typeface="Arial Unicode MS"/>
              </a:rPr>
              <a:t> </a:t>
            </a:r>
            <a:r>
              <a:rPr b="0" lang="fr-FR" sz="1400" spc="-1" strike="noStrike">
                <a:solidFill>
                  <a:srgbClr val="000000"/>
                </a:solidFill>
                <a:latin typeface="Arial"/>
                <a:ea typeface="Arial Unicode MS"/>
              </a:rPr>
              <a:t>– 8h30-18h30 -</a:t>
            </a:r>
            <a:r>
              <a:rPr b="1" lang="fr-FR" sz="1400" spc="-1" strike="noStrike">
                <a:solidFill>
                  <a:srgbClr val="000000"/>
                </a:solidFill>
                <a:latin typeface="Arial"/>
                <a:ea typeface="Arial Unicode MS"/>
              </a:rPr>
              <a:t> Matin </a:t>
            </a:r>
            <a:r>
              <a:rPr b="0" lang="fr-FR" sz="1400" spc="-1" strike="noStrike">
                <a:solidFill>
                  <a:srgbClr val="000000"/>
                </a:solidFill>
                <a:latin typeface="Arial"/>
                <a:ea typeface="Arial Unicode MS"/>
              </a:rPr>
              <a:t>: Découverte de </a:t>
            </a:r>
            <a:r>
              <a:rPr b="1" i="1" lang="fr-FR" sz="1400" spc="-1" strike="noStrike">
                <a:solidFill>
                  <a:srgbClr val="000000"/>
                </a:solidFill>
                <a:latin typeface="Arial"/>
                <a:ea typeface="Arial Unicode MS"/>
              </a:rPr>
              <a:t>Plymouth</a:t>
            </a:r>
            <a:r>
              <a:rPr b="0" i="1" lang="fr-FR" sz="1400" spc="-1" strike="noStrike">
                <a:solidFill>
                  <a:srgbClr val="000000"/>
                </a:solidFill>
                <a:latin typeface="Arial"/>
                <a:ea typeface="Arial Unicode MS"/>
              </a:rPr>
              <a:t> </a:t>
            </a:r>
            <a:r>
              <a:rPr b="0" lang="fr-FR" sz="1400" spc="-1" strike="noStrike">
                <a:solidFill>
                  <a:srgbClr val="000000"/>
                </a:solidFill>
                <a:latin typeface="Arial"/>
                <a:ea typeface="Arial Unicode MS"/>
              </a:rPr>
              <a:t>- Challenge par équipe Verdié Explorer -</a:t>
            </a:r>
            <a:r>
              <a:rPr b="0" i="1" lang="fr-FR" sz="1400" spc="-1" strike="noStrike">
                <a:solidFill>
                  <a:srgbClr val="000000"/>
                </a:solidFill>
                <a:latin typeface="Arial"/>
                <a:ea typeface="Arial Unicode MS"/>
              </a:rPr>
              <a:t> Plymouth</a:t>
            </a:r>
            <a:r>
              <a:rPr b="0" lang="fr-FR" sz="1400" spc="-1" strike="noStrike">
                <a:solidFill>
                  <a:srgbClr val="000000"/>
                </a:solidFill>
                <a:latin typeface="Arial"/>
                <a:ea typeface="Arial Unicode MS"/>
              </a:rPr>
              <a:t> Eco Adventure / </a:t>
            </a:r>
            <a:r>
              <a:rPr b="1" lang="fr-FR" sz="1400" spc="-1" strike="noStrike">
                <a:solidFill>
                  <a:srgbClr val="000000"/>
                </a:solidFill>
                <a:latin typeface="Arial"/>
                <a:ea typeface="Arial Unicode MS"/>
              </a:rPr>
              <a:t>Après-midi</a:t>
            </a:r>
            <a:r>
              <a:rPr b="0" lang="fr-FR" sz="1400" spc="-1" strike="noStrike">
                <a:solidFill>
                  <a:srgbClr val="000000"/>
                </a:solidFill>
                <a:latin typeface="Arial"/>
                <a:ea typeface="Arial Unicode MS"/>
              </a:rPr>
              <a:t> : visite </a:t>
            </a:r>
            <a:r>
              <a:rPr b="0" i="1" lang="fr-FR" sz="1400" spc="-1" strike="noStrike">
                <a:solidFill>
                  <a:srgbClr val="000000"/>
                </a:solidFill>
                <a:latin typeface="Arial"/>
                <a:ea typeface="Arial Unicode MS"/>
              </a:rPr>
              <a:t>National Marine Aquarium.</a:t>
            </a:r>
            <a:r>
              <a:rPr b="0" lang="fr-FR" sz="1400" spc="-1" strike="noStrike">
                <a:solidFill>
                  <a:srgbClr val="000000"/>
                </a:solidFill>
                <a:latin typeface="Arial"/>
                <a:ea typeface="Arial Unicode MS"/>
              </a:rPr>
              <a:t> Dîner et 4ème nuitée en famille hôtesse.</a:t>
            </a:r>
            <a:endParaRPr b="0" lang="fr-FR" sz="1400" spc="-1" strike="noStrike">
              <a:latin typeface="Arial"/>
            </a:endParaRPr>
          </a:p>
          <a:p>
            <a:pPr>
              <a:lnSpc>
                <a:spcPct val="120000"/>
              </a:lnSpc>
              <a:spcBef>
                <a:spcPts val="1001"/>
              </a:spcBef>
              <a:buNone/>
            </a:pPr>
            <a:r>
              <a:rPr b="1" lang="fr-FR" sz="1400" spc="-1" strike="noStrike" u="sng">
                <a:solidFill>
                  <a:srgbClr val="000000"/>
                </a:solidFill>
                <a:uFillTx/>
                <a:latin typeface="Arial"/>
                <a:ea typeface="Arial Unicode MS"/>
              </a:rPr>
              <a:t>JOUR 5 : Vendredi 2 juin 2023</a:t>
            </a:r>
            <a:r>
              <a:rPr b="1" lang="fr-FR" sz="1400" spc="-1" strike="noStrike">
                <a:solidFill>
                  <a:srgbClr val="000000"/>
                </a:solidFill>
                <a:latin typeface="Arial"/>
                <a:ea typeface="Arial Unicode MS"/>
              </a:rPr>
              <a:t> </a:t>
            </a:r>
            <a:r>
              <a:rPr b="0" lang="fr-FR" sz="1400" spc="-1" strike="noStrike">
                <a:solidFill>
                  <a:srgbClr val="000000"/>
                </a:solidFill>
                <a:latin typeface="Arial"/>
                <a:ea typeface="Arial Unicode MS"/>
              </a:rPr>
              <a:t>– Départ 8h00 : visite du </a:t>
            </a:r>
            <a:r>
              <a:rPr b="1" i="1" lang="fr-FR" sz="1400" spc="-1" strike="noStrike">
                <a:solidFill>
                  <a:srgbClr val="000000"/>
                </a:solidFill>
                <a:latin typeface="Arial"/>
                <a:ea typeface="Arial Unicode MS"/>
              </a:rPr>
              <a:t>Cornish Seal Sanctuary</a:t>
            </a:r>
            <a:r>
              <a:rPr b="0" lang="fr-FR" sz="1400" spc="-1" strike="noStrike">
                <a:solidFill>
                  <a:srgbClr val="000000"/>
                </a:solidFill>
                <a:latin typeface="Arial"/>
                <a:ea typeface="Arial Unicode MS"/>
              </a:rPr>
              <a:t> (centre sauvetage phoques) - Retour </a:t>
            </a:r>
            <a:r>
              <a:rPr b="1" i="1" lang="fr-FR" sz="1400" spc="-1" strike="noStrike">
                <a:solidFill>
                  <a:srgbClr val="000000"/>
                </a:solidFill>
                <a:latin typeface="Arial"/>
                <a:ea typeface="Arial Unicode MS"/>
              </a:rPr>
              <a:t>Plymouth / </a:t>
            </a:r>
            <a:r>
              <a:rPr b="0" lang="fr-FR" sz="1400" spc="-1" strike="noStrike">
                <a:solidFill>
                  <a:srgbClr val="000000"/>
                </a:solidFill>
                <a:latin typeface="Arial"/>
                <a:ea typeface="Arial Unicode MS"/>
              </a:rPr>
              <a:t>16h30 : rdv conducteur car / 20h00 : formalités d’embarquement / 22h00 : départ du Ferry. Dîner et 5ème nuitée à bord du Ferry (sièges inclinables)</a:t>
            </a:r>
            <a:endParaRPr b="0" lang="fr-FR" sz="1400" spc="-1" strike="noStrike">
              <a:latin typeface="Arial"/>
            </a:endParaRPr>
          </a:p>
          <a:p>
            <a:pPr>
              <a:lnSpc>
                <a:spcPct val="120000"/>
              </a:lnSpc>
              <a:spcBef>
                <a:spcPts val="1001"/>
              </a:spcBef>
              <a:buNone/>
            </a:pPr>
            <a:r>
              <a:rPr b="1" lang="fr-FR" sz="1400" spc="-1" strike="noStrike" u="sng">
                <a:solidFill>
                  <a:srgbClr val="000000"/>
                </a:solidFill>
                <a:uFillTx/>
                <a:latin typeface="Arial"/>
                <a:ea typeface="Arial Unicode MS"/>
              </a:rPr>
              <a:t>Jour 6 :  Samedi 3 juin 2023</a:t>
            </a:r>
            <a:r>
              <a:rPr b="1" lang="fr-FR" sz="1400" spc="-1" strike="noStrike">
                <a:solidFill>
                  <a:srgbClr val="000000"/>
                </a:solidFill>
                <a:latin typeface="Arial"/>
                <a:ea typeface="Arial Unicode MS"/>
              </a:rPr>
              <a:t> </a:t>
            </a:r>
            <a:r>
              <a:rPr b="0" lang="fr-FR" sz="1400" spc="-1" strike="noStrike">
                <a:solidFill>
                  <a:srgbClr val="000000"/>
                </a:solidFill>
                <a:latin typeface="Arial"/>
                <a:ea typeface="Arial Unicode MS"/>
              </a:rPr>
              <a:t>– Petit-déjeuner à bord du ferry / 8h00 : arrivée à </a:t>
            </a:r>
            <a:r>
              <a:rPr b="0" i="1" lang="fr-FR" sz="1400" spc="-1" strike="noStrike">
                <a:solidFill>
                  <a:srgbClr val="000000"/>
                </a:solidFill>
                <a:latin typeface="Arial"/>
                <a:ea typeface="Arial Unicode MS"/>
              </a:rPr>
              <a:t>Roscoff /</a:t>
            </a:r>
            <a:r>
              <a:rPr b="0" lang="fr-FR" sz="1400" spc="-1" strike="noStrike">
                <a:solidFill>
                  <a:srgbClr val="000000"/>
                </a:solidFill>
                <a:latin typeface="Arial"/>
                <a:ea typeface="Arial Unicode MS"/>
              </a:rPr>
              <a:t> Trajet </a:t>
            </a:r>
            <a:r>
              <a:rPr b="0" i="1" lang="fr-FR" sz="1400" spc="-1" strike="noStrike">
                <a:solidFill>
                  <a:srgbClr val="000000"/>
                </a:solidFill>
                <a:latin typeface="Arial"/>
                <a:ea typeface="Arial Unicode MS"/>
              </a:rPr>
              <a:t>Roscoff-Ponts de Cé /</a:t>
            </a:r>
            <a:r>
              <a:rPr b="0" lang="fr-FR" sz="1400" spc="-1" strike="noStrike">
                <a:solidFill>
                  <a:srgbClr val="000000"/>
                </a:solidFill>
                <a:latin typeface="Arial"/>
                <a:ea typeface="Arial Unicode MS"/>
              </a:rPr>
              <a:t> 13h30 : arrivée Collège-rdv familles. Les élèves n’auront pas déjeuner !</a:t>
            </a:r>
            <a:endParaRPr b="0" lang="fr-FR" sz="1400" spc="-1" strike="noStrike">
              <a:latin typeface="Arial"/>
            </a:endParaRPr>
          </a:p>
          <a:p>
            <a:pPr>
              <a:lnSpc>
                <a:spcPct val="120000"/>
              </a:lnSpc>
              <a:spcBef>
                <a:spcPts val="1001"/>
              </a:spcBef>
              <a:buNone/>
            </a:pPr>
            <a:endParaRPr b="0" lang="fr-FR" sz="1400" spc="-1" strike="noStrike">
              <a:latin typeface="Arial"/>
            </a:endParaRPr>
          </a:p>
          <a:p>
            <a:pPr>
              <a:lnSpc>
                <a:spcPct val="120000"/>
              </a:lnSpc>
              <a:spcBef>
                <a:spcPts val="1001"/>
              </a:spcBef>
              <a:buNone/>
            </a:pPr>
            <a:endParaRPr b="0" lang="fr-FR" sz="1400" spc="-1" strike="noStrike">
              <a:latin typeface="Arial"/>
            </a:endParaRPr>
          </a:p>
          <a:p>
            <a:pPr>
              <a:lnSpc>
                <a:spcPct val="120000"/>
              </a:lnSpc>
              <a:spcBef>
                <a:spcPts val="1001"/>
              </a:spcBef>
              <a:buNone/>
            </a:pPr>
            <a:endParaRPr b="0" lang="fr-FR" sz="1400" spc="-1" strike="noStrike">
              <a:latin typeface="Arial"/>
            </a:endParaRPr>
          </a:p>
          <a:p>
            <a:pPr lvl="1" marL="1260360" indent="-417240">
              <a:lnSpc>
                <a:spcPct val="90000"/>
              </a:lnSpc>
              <a:spcBef>
                <a:spcPts val="499"/>
              </a:spcBef>
              <a:spcAft>
                <a:spcPts val="1137"/>
              </a:spcAft>
              <a:buClr>
                <a:srgbClr val="000000"/>
              </a:buClr>
              <a:buFont typeface="Times New Roman"/>
              <a:buChar char="–"/>
            </a:pPr>
            <a:r>
              <a:rPr b="0" lang="fr-FR" sz="1400" spc="-1" strike="noStrike">
                <a:solidFill>
                  <a:srgbClr val="000000"/>
                </a:solidFill>
                <a:latin typeface="Arial"/>
                <a:ea typeface="Arial Unicode MS"/>
              </a:rPr>
              <a:t> </a:t>
            </a:r>
            <a:endParaRPr b="0" lang="fr-FR" sz="1400" spc="-1" strike="noStrike">
              <a:latin typeface="Arial"/>
            </a:endParaRPr>
          </a:p>
          <a:p>
            <a:pPr marL="514440" indent="-350640">
              <a:lnSpc>
                <a:spcPct val="150000"/>
              </a:lnSpc>
              <a:spcBef>
                <a:spcPts val="1001"/>
              </a:spcBef>
              <a:buNone/>
              <a:tabLst>
                <a:tab algn="l" pos="0"/>
              </a:tabLst>
            </a:pPr>
            <a:endParaRPr b="0" lang="fr-FR" sz="1400" spc="-1" strike="noStrike">
              <a:latin typeface="Arial"/>
            </a:endParaRPr>
          </a:p>
          <a:p>
            <a:pPr marL="514440" indent="-350640">
              <a:lnSpc>
                <a:spcPct val="150000"/>
              </a:lnSpc>
              <a:spcBef>
                <a:spcPts val="1001"/>
              </a:spcBef>
              <a:buNone/>
              <a:tabLst>
                <a:tab algn="l" pos="0"/>
              </a:tabLst>
            </a:pPr>
            <a:endParaRPr b="0" lang="fr-FR" sz="1400" spc="-1" strike="noStrike">
              <a:latin typeface="Arial"/>
            </a:endParaRPr>
          </a:p>
          <a:p>
            <a:pPr marL="514440" indent="-350640">
              <a:lnSpc>
                <a:spcPct val="150000"/>
              </a:lnSpc>
              <a:spcBef>
                <a:spcPts val="1001"/>
              </a:spcBef>
              <a:buNone/>
              <a:tabLst>
                <a:tab algn="l" pos="0"/>
              </a:tabLst>
            </a:pP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5" name="" descr=""/>
          <p:cNvPicPr/>
          <p:nvPr/>
        </p:nvPicPr>
        <p:blipFill>
          <a:blip r:embed="rId1"/>
          <a:stretch/>
        </p:blipFill>
        <p:spPr>
          <a:xfrm>
            <a:off x="2220480" y="865440"/>
            <a:ext cx="4978440" cy="5037480"/>
          </a:xfrm>
          <a:prstGeom prst="rect">
            <a:avLst/>
          </a:prstGeom>
          <a:ln w="0">
            <a:noFill/>
          </a:ln>
        </p:spPr>
      </p:pic>
      <p:sp>
        <p:nvSpPr>
          <p:cNvPr id="106" name="CustomShape 1"/>
          <p:cNvSpPr/>
          <p:nvPr/>
        </p:nvSpPr>
        <p:spPr>
          <a:xfrm>
            <a:off x="216000" y="4464000"/>
            <a:ext cx="3166920" cy="1798920"/>
          </a:xfrm>
          <a:custGeom>
            <a:avLst/>
            <a:gdLst/>
            <a:ahLst/>
            <a:rect l="l" t="t" r="r" b="b"/>
            <a:pathLst>
              <a:path w="8802" h="5002">
                <a:moveTo>
                  <a:pt x="0" y="1250"/>
                </a:moveTo>
                <a:lnTo>
                  <a:pt x="6600" y="1250"/>
                </a:lnTo>
                <a:lnTo>
                  <a:pt x="6600" y="0"/>
                </a:lnTo>
                <a:lnTo>
                  <a:pt x="8801" y="2500"/>
                </a:lnTo>
                <a:lnTo>
                  <a:pt x="6600" y="5001"/>
                </a:lnTo>
                <a:lnTo>
                  <a:pt x="6600" y="3750"/>
                </a:lnTo>
                <a:lnTo>
                  <a:pt x="0" y="3750"/>
                </a:lnTo>
                <a:lnTo>
                  <a:pt x="0" y="1250"/>
                </a:lnTo>
              </a:path>
            </a:pathLst>
          </a:custGeom>
          <a:solidFill>
            <a:srgbClr val="e0efd4"/>
          </a:solidFill>
          <a:ln w="0">
            <a:solidFill>
              <a:srgbClr val="3465a4"/>
            </a:solidFill>
          </a:ln>
        </p:spPr>
        <p:style>
          <a:lnRef idx="0"/>
          <a:fillRef idx="0"/>
          <a:effectRef idx="0"/>
          <a:fontRef idx="minor"/>
        </p:style>
      </p:sp>
      <p:sp>
        <p:nvSpPr>
          <p:cNvPr id="107" name="CustomShape 2"/>
          <p:cNvSpPr/>
          <p:nvPr/>
        </p:nvSpPr>
        <p:spPr>
          <a:xfrm>
            <a:off x="288000" y="5040000"/>
            <a:ext cx="2734920" cy="345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fr-FR" sz="1800" spc="-1" strike="noStrike">
                <a:solidFill>
                  <a:srgbClr val="000000"/>
                </a:solidFill>
                <a:latin typeface="Arial"/>
                <a:ea typeface="DejaVu Sans"/>
              </a:rPr>
              <a:t>Plymouth</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 name="" descr=""/>
          <p:cNvPicPr/>
          <p:nvPr/>
        </p:nvPicPr>
        <p:blipFill>
          <a:blip r:embed="rId1"/>
          <a:stretch/>
        </p:blipFill>
        <p:spPr>
          <a:xfrm>
            <a:off x="4752000" y="910440"/>
            <a:ext cx="4030920" cy="2616480"/>
          </a:xfrm>
          <a:prstGeom prst="rect">
            <a:avLst/>
          </a:prstGeom>
          <a:ln w="0">
            <a:noFill/>
          </a:ln>
        </p:spPr>
      </p:pic>
      <p:sp>
        <p:nvSpPr>
          <p:cNvPr id="109" name="CustomShape 1"/>
          <p:cNvSpPr/>
          <p:nvPr/>
        </p:nvSpPr>
        <p:spPr>
          <a:xfrm>
            <a:off x="1944000" y="1080000"/>
            <a:ext cx="5654880" cy="345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fr-FR" sz="1800" spc="-1" strike="noStrike">
                <a:solidFill>
                  <a:srgbClr val="000000"/>
                </a:solidFill>
                <a:latin typeface="Arial"/>
                <a:ea typeface="DejaVu Sans"/>
              </a:rPr>
              <a:t>-Dartmoor National Park-</a:t>
            </a:r>
            <a:endParaRPr b="0" lang="fr-FR" sz="1800" spc="-1" strike="noStrike">
              <a:latin typeface="Arial"/>
            </a:endParaRPr>
          </a:p>
        </p:txBody>
      </p:sp>
      <p:pic>
        <p:nvPicPr>
          <p:cNvPr id="110" name="" descr=""/>
          <p:cNvPicPr/>
          <p:nvPr/>
        </p:nvPicPr>
        <p:blipFill>
          <a:blip r:embed="rId2"/>
          <a:stretch/>
        </p:blipFill>
        <p:spPr>
          <a:xfrm>
            <a:off x="504000" y="1497240"/>
            <a:ext cx="2878920" cy="1915200"/>
          </a:xfrm>
          <a:prstGeom prst="rect">
            <a:avLst/>
          </a:prstGeom>
          <a:ln w="0">
            <a:noFill/>
          </a:ln>
        </p:spPr>
      </p:pic>
      <p:pic>
        <p:nvPicPr>
          <p:cNvPr id="111" name="" descr=""/>
          <p:cNvPicPr/>
          <p:nvPr/>
        </p:nvPicPr>
        <p:blipFill>
          <a:blip r:embed="rId3"/>
          <a:stretch/>
        </p:blipFill>
        <p:spPr>
          <a:xfrm>
            <a:off x="459000" y="3659040"/>
            <a:ext cx="2923920" cy="1721880"/>
          </a:xfrm>
          <a:prstGeom prst="rect">
            <a:avLst/>
          </a:prstGeom>
          <a:ln w="0">
            <a:noFill/>
          </a:ln>
        </p:spPr>
      </p:pic>
      <p:pic>
        <p:nvPicPr>
          <p:cNvPr id="112" name="" descr=""/>
          <p:cNvPicPr/>
          <p:nvPr/>
        </p:nvPicPr>
        <p:blipFill>
          <a:blip r:embed="rId4"/>
          <a:stretch/>
        </p:blipFill>
        <p:spPr>
          <a:xfrm>
            <a:off x="4752000" y="3888000"/>
            <a:ext cx="3465000" cy="18039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3" name="" descr=""/>
          <p:cNvPicPr/>
          <p:nvPr/>
        </p:nvPicPr>
        <p:blipFill>
          <a:blip r:embed="rId1"/>
          <a:stretch/>
        </p:blipFill>
        <p:spPr>
          <a:xfrm>
            <a:off x="27720" y="1896120"/>
            <a:ext cx="9142560" cy="3094200"/>
          </a:xfrm>
          <a:prstGeom prst="rect">
            <a:avLst/>
          </a:prstGeom>
          <a:ln w="0">
            <a:noFill/>
          </a:ln>
        </p:spPr>
      </p:pic>
      <p:sp>
        <p:nvSpPr>
          <p:cNvPr id="114" name="CustomShape 1"/>
          <p:cNvSpPr/>
          <p:nvPr/>
        </p:nvSpPr>
        <p:spPr>
          <a:xfrm>
            <a:off x="1368000" y="936000"/>
            <a:ext cx="7198920" cy="345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fr-FR" sz="1800" spc="-1" strike="noStrike">
                <a:solidFill>
                  <a:srgbClr val="000000"/>
                </a:solidFill>
                <a:latin typeface="Arial"/>
                <a:ea typeface="DejaVu Sans"/>
              </a:rPr>
              <a:t>Eden Project- Cornwall-</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5" name="" descr=""/>
          <p:cNvPicPr/>
          <p:nvPr/>
        </p:nvPicPr>
        <p:blipFill>
          <a:blip r:embed="rId1"/>
          <a:stretch/>
        </p:blipFill>
        <p:spPr>
          <a:xfrm>
            <a:off x="573480" y="1643400"/>
            <a:ext cx="3457440" cy="1667520"/>
          </a:xfrm>
          <a:prstGeom prst="rect">
            <a:avLst/>
          </a:prstGeom>
          <a:ln w="0">
            <a:noFill/>
          </a:ln>
        </p:spPr>
      </p:pic>
      <p:pic>
        <p:nvPicPr>
          <p:cNvPr id="116" name="" descr=""/>
          <p:cNvPicPr/>
          <p:nvPr/>
        </p:nvPicPr>
        <p:blipFill>
          <a:blip r:embed="rId2"/>
          <a:stretch/>
        </p:blipFill>
        <p:spPr>
          <a:xfrm>
            <a:off x="5256000" y="4248000"/>
            <a:ext cx="3354480" cy="1568880"/>
          </a:xfrm>
          <a:prstGeom prst="rect">
            <a:avLst/>
          </a:prstGeom>
          <a:ln w="0">
            <a:noFill/>
          </a:ln>
        </p:spPr>
      </p:pic>
      <p:pic>
        <p:nvPicPr>
          <p:cNvPr id="117" name="" descr=""/>
          <p:cNvPicPr/>
          <p:nvPr/>
        </p:nvPicPr>
        <p:blipFill>
          <a:blip r:embed="rId3"/>
          <a:stretch/>
        </p:blipFill>
        <p:spPr>
          <a:xfrm>
            <a:off x="5328000" y="1710720"/>
            <a:ext cx="3166920" cy="2320200"/>
          </a:xfrm>
          <a:prstGeom prst="rect">
            <a:avLst/>
          </a:prstGeom>
          <a:ln w="0">
            <a:noFill/>
          </a:ln>
        </p:spPr>
      </p:pic>
      <p:pic>
        <p:nvPicPr>
          <p:cNvPr id="118" name="" descr=""/>
          <p:cNvPicPr/>
          <p:nvPr/>
        </p:nvPicPr>
        <p:blipFill>
          <a:blip r:embed="rId4"/>
          <a:stretch/>
        </p:blipFill>
        <p:spPr>
          <a:xfrm>
            <a:off x="1296000" y="3456000"/>
            <a:ext cx="3670920" cy="2749320"/>
          </a:xfrm>
          <a:prstGeom prst="rect">
            <a:avLst/>
          </a:prstGeom>
          <a:ln w="0">
            <a:noFill/>
          </a:ln>
        </p:spPr>
      </p:pic>
      <p:sp>
        <p:nvSpPr>
          <p:cNvPr id="119" name="CustomShape 1"/>
          <p:cNvSpPr/>
          <p:nvPr/>
        </p:nvSpPr>
        <p:spPr>
          <a:xfrm>
            <a:off x="1728000" y="792000"/>
            <a:ext cx="5830920" cy="345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fr-FR" sz="1800" spc="-1" strike="noStrike">
                <a:solidFill>
                  <a:srgbClr val="000000"/>
                </a:solidFill>
                <a:latin typeface="Arial"/>
                <a:ea typeface="DejaVu Sans"/>
              </a:rPr>
              <a:t>Plymouth – national aquarium – vieux port- </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0" name="" descr=""/>
          <p:cNvPicPr/>
          <p:nvPr/>
        </p:nvPicPr>
        <p:blipFill>
          <a:blip r:embed="rId1"/>
          <a:stretch/>
        </p:blipFill>
        <p:spPr>
          <a:xfrm>
            <a:off x="4698000" y="648000"/>
            <a:ext cx="4156920" cy="5542920"/>
          </a:xfrm>
          <a:prstGeom prst="rect">
            <a:avLst/>
          </a:prstGeom>
          <a:ln w="0">
            <a:noFill/>
          </a:ln>
        </p:spPr>
      </p:pic>
      <p:pic>
        <p:nvPicPr>
          <p:cNvPr id="121" name="" descr=""/>
          <p:cNvPicPr/>
          <p:nvPr/>
        </p:nvPicPr>
        <p:blipFill>
          <a:blip r:embed="rId2"/>
          <a:stretch/>
        </p:blipFill>
        <p:spPr>
          <a:xfrm>
            <a:off x="593280" y="953280"/>
            <a:ext cx="2141640" cy="2141640"/>
          </a:xfrm>
          <a:prstGeom prst="rect">
            <a:avLst/>
          </a:prstGeom>
          <a:ln w="0">
            <a:noFill/>
          </a:ln>
        </p:spPr>
      </p:pic>
      <p:pic>
        <p:nvPicPr>
          <p:cNvPr id="122" name="" descr=""/>
          <p:cNvPicPr/>
          <p:nvPr/>
        </p:nvPicPr>
        <p:blipFill>
          <a:blip r:embed="rId3"/>
          <a:stretch/>
        </p:blipFill>
        <p:spPr>
          <a:xfrm>
            <a:off x="1584000" y="3520800"/>
            <a:ext cx="2179800" cy="20941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108360" y="692640"/>
            <a:ext cx="9141840" cy="132336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0" lang="fr-FR" sz="4000" spc="-1" strike="noStrike">
                <a:solidFill>
                  <a:srgbClr val="333f4f"/>
                </a:solidFill>
                <a:latin typeface="Calibri"/>
                <a:ea typeface="DejaVu Sans"/>
              </a:rPr>
              <a:t>Exclusivité VERDIÉ OPEN CLASS</a:t>
            </a:r>
            <a:endParaRPr b="0" lang="fr-FR" sz="4000" spc="-1" strike="noStrike">
              <a:latin typeface="Arial"/>
            </a:endParaRPr>
          </a:p>
        </p:txBody>
      </p:sp>
      <p:sp>
        <p:nvSpPr>
          <p:cNvPr id="124" name="CustomShape 2"/>
          <p:cNvSpPr/>
          <p:nvPr/>
        </p:nvSpPr>
        <p:spPr>
          <a:xfrm>
            <a:off x="0" y="2637000"/>
            <a:ext cx="9033480" cy="2661840"/>
          </a:xfrm>
          <a:prstGeom prst="rect">
            <a:avLst/>
          </a:prstGeom>
          <a:noFill/>
          <a:ln w="0">
            <a:noFill/>
          </a:ln>
        </p:spPr>
        <p:style>
          <a:lnRef idx="0"/>
          <a:fillRef idx="0"/>
          <a:effectRef idx="0"/>
          <a:fontRef idx="minor"/>
        </p:style>
        <p:txBody>
          <a:bodyPr lIns="90000" rIns="90000" tIns="45000" bIns="45000" anchor="t">
            <a:normAutofit/>
          </a:bodyPr>
          <a:p>
            <a:pPr algn="ctr">
              <a:lnSpc>
                <a:spcPct val="90000"/>
              </a:lnSpc>
              <a:spcBef>
                <a:spcPts val="1001"/>
              </a:spcBef>
              <a:buNone/>
            </a:pPr>
            <a:r>
              <a:rPr b="0" lang="fr-FR" sz="1000" spc="-1" strike="noStrike" u="sng">
                <a:solidFill>
                  <a:srgbClr val="000000"/>
                </a:solidFill>
                <a:uFillTx/>
                <a:latin typeface="Calibri"/>
                <a:ea typeface="DejaVu Sans"/>
              </a:rPr>
              <a:t>Si vous êtes contraints d'annuler votre voyage, jusqu’au jour du départ, VERDIÉ OPEN CLASS s'engage à vous rembourser.</a:t>
            </a:r>
            <a:endParaRPr b="0" lang="fr-FR" sz="1000" spc="-1" strike="noStrike">
              <a:latin typeface="Arial"/>
            </a:endParaRPr>
          </a:p>
          <a:p>
            <a:pPr>
              <a:lnSpc>
                <a:spcPct val="90000"/>
              </a:lnSpc>
              <a:spcBef>
                <a:spcPts val="1001"/>
              </a:spcBef>
              <a:buNone/>
            </a:pPr>
            <a:endParaRPr b="0" lang="fr-FR" sz="1000" spc="-1" strike="noStrike">
              <a:latin typeface="Arial"/>
            </a:endParaRPr>
          </a:p>
          <a:p>
            <a:pPr>
              <a:lnSpc>
                <a:spcPct val="90000"/>
              </a:lnSpc>
              <a:spcBef>
                <a:spcPts val="1001"/>
              </a:spcBef>
              <a:buNone/>
            </a:pPr>
            <a:endParaRPr b="0" lang="fr-FR" sz="1000" spc="-1" strike="noStrike">
              <a:latin typeface="Arial"/>
            </a:endParaRPr>
          </a:p>
          <a:p>
            <a:pPr>
              <a:lnSpc>
                <a:spcPct val="90000"/>
              </a:lnSpc>
              <a:spcBef>
                <a:spcPts val="1001"/>
              </a:spcBef>
              <a:buNone/>
            </a:pPr>
            <a:endParaRPr b="0" lang="fr-FR" sz="1000" spc="-1" strike="noStrike">
              <a:latin typeface="Arial"/>
            </a:endParaRPr>
          </a:p>
          <a:p>
            <a:pPr algn="just">
              <a:lnSpc>
                <a:spcPct val="90000"/>
              </a:lnSpc>
              <a:spcBef>
                <a:spcPts val="1001"/>
              </a:spcBef>
              <a:buNone/>
            </a:pPr>
            <a:r>
              <a:rPr b="0" lang="fr-FR" sz="1000" spc="-1" strike="noStrike">
                <a:solidFill>
                  <a:srgbClr val="000000"/>
                </a:solidFill>
                <a:latin typeface="Calibri"/>
                <a:ea typeface="DejaVu Sans"/>
              </a:rPr>
              <a:t>En cas d’annulation totale du groupe suite à un attentat, un acte de terrorisme ou une interdiction administrative, VERDIÉ OPEN CLASS vous remboursera toutes les sommes versées (avec une retenue maximum de 10% du montant du voyage). Cet engagement, offert par VERDIÉ OPEN CLASS, est valable pour tous les voyages, quel que soit le type de transport utilisé, jusqu’au jour du départ et sans supplément de prix ou de contrainte d’achat d’une assurance facultative.</a:t>
            </a:r>
            <a:endParaRPr b="0" lang="fr-FR" sz="1000" spc="-1" strike="noStrike">
              <a:latin typeface="Arial"/>
            </a:endParaRPr>
          </a:p>
          <a:p>
            <a:pPr>
              <a:lnSpc>
                <a:spcPct val="90000"/>
              </a:lnSpc>
              <a:spcBef>
                <a:spcPts val="1001"/>
              </a:spcBef>
              <a:buNone/>
            </a:pPr>
            <a:endParaRPr b="0" lang="fr-FR" sz="1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0" y="912600"/>
            <a:ext cx="9141840" cy="1002240"/>
          </a:xfrm>
          <a:prstGeom prst="rect">
            <a:avLst/>
          </a:prstGeom>
          <a:noFill/>
          <a:ln w="0">
            <a:noFill/>
          </a:ln>
        </p:spPr>
        <p:style>
          <a:lnRef idx="0"/>
          <a:fillRef idx="0"/>
          <a:effectRef idx="0"/>
          <a:fontRef idx="minor"/>
        </p:style>
        <p:txBody>
          <a:bodyPr lIns="90000" rIns="90000" tIns="0" bIns="45000" anchor="ctr">
            <a:noAutofit/>
          </a:bodyPr>
          <a:p>
            <a:pPr algn="ctr">
              <a:lnSpc>
                <a:spcPct val="90000"/>
              </a:lnSpc>
              <a:buNone/>
            </a:pPr>
            <a:r>
              <a:rPr b="0" lang="fr-FR" sz="4000" spc="-1" strike="noStrike">
                <a:solidFill>
                  <a:srgbClr val="333f4f"/>
                </a:solidFill>
                <a:latin typeface="Calibri"/>
                <a:ea typeface="DejaVu Sans"/>
              </a:rPr>
              <a:t>Annulation / bagages / interruption de séjour</a:t>
            </a:r>
            <a:endParaRPr b="0" lang="fr-FR" sz="4000" spc="-1" strike="noStrike">
              <a:latin typeface="Arial"/>
            </a:endParaRPr>
          </a:p>
        </p:txBody>
      </p:sp>
      <p:sp>
        <p:nvSpPr>
          <p:cNvPr id="126" name="CustomShape 2"/>
          <p:cNvSpPr/>
          <p:nvPr/>
        </p:nvSpPr>
        <p:spPr>
          <a:xfrm>
            <a:off x="0" y="1825560"/>
            <a:ext cx="7884720" cy="4349160"/>
          </a:xfrm>
          <a:prstGeom prst="rect">
            <a:avLst/>
          </a:prstGeom>
          <a:noFill/>
          <a:ln w="0">
            <a:noFill/>
          </a:ln>
        </p:spPr>
        <p:style>
          <a:lnRef idx="0"/>
          <a:fillRef idx="0"/>
          <a:effectRef idx="0"/>
          <a:fontRef idx="minor"/>
        </p:style>
        <p:txBody>
          <a:bodyPr lIns="90000" rIns="90000" tIns="0" bIns="45000" anchor="ctr">
            <a:noAutofit/>
          </a:bodyPr>
          <a:p>
            <a:pPr marL="216000" indent="-214920" algn="ctr">
              <a:lnSpc>
                <a:spcPct val="90000"/>
              </a:lnSpc>
              <a:spcBef>
                <a:spcPts val="1001"/>
              </a:spcBef>
              <a:buClr>
                <a:srgbClr val="ffffff"/>
              </a:buClr>
              <a:buFont typeface="Arial"/>
              <a:buChar char="•"/>
            </a:pPr>
            <a:r>
              <a:rPr b="1" lang="fr-FR" sz="4400" spc="-1" strike="noStrike">
                <a:solidFill>
                  <a:srgbClr val="ffffff"/>
                </a:solidFill>
                <a:latin typeface="Calibri"/>
                <a:ea typeface="DejaVu Sans"/>
              </a:rPr>
              <a:t>Annulation / bagages / interruption de séjour</a:t>
            </a:r>
            <a:endParaRPr b="0" lang="fr-FR" sz="4400" spc="-1" strike="noStrike">
              <a:latin typeface="Arial"/>
            </a:endParaRPr>
          </a:p>
        </p:txBody>
      </p:sp>
      <p:sp>
        <p:nvSpPr>
          <p:cNvPr id="127" name="CustomShape 3"/>
          <p:cNvSpPr/>
          <p:nvPr/>
        </p:nvSpPr>
        <p:spPr>
          <a:xfrm>
            <a:off x="107640" y="1917000"/>
            <a:ext cx="9034200" cy="3814200"/>
          </a:xfrm>
          <a:prstGeom prst="rect">
            <a:avLst/>
          </a:prstGeom>
          <a:noFill/>
          <a:ln w="0">
            <a:noFill/>
          </a:ln>
        </p:spPr>
        <p:style>
          <a:lnRef idx="0"/>
          <a:fillRef idx="0"/>
          <a:effectRef idx="0"/>
          <a:fontRef idx="minor"/>
        </p:style>
        <p:txBody>
          <a:bodyPr lIns="90000" rIns="90000" tIns="28080" bIns="45000" anchor="t">
            <a:normAutofit/>
          </a:bodyPr>
          <a:p>
            <a:pPr marL="612720" indent="-339480" algn="ctr">
              <a:lnSpc>
                <a:spcPct val="150000"/>
              </a:lnSpc>
              <a:buNone/>
              <a:tabLst>
                <a:tab algn="l" pos="0"/>
              </a:tabLst>
            </a:pPr>
            <a:r>
              <a:rPr b="1" lang="fr-FR" sz="1000" spc="-1" strike="noStrike">
                <a:solidFill>
                  <a:srgbClr val="000000"/>
                </a:solidFill>
                <a:latin typeface="Calibri Light"/>
                <a:ea typeface="DejaVu Sans"/>
              </a:rPr>
              <a:t>L'établissement a souscrit pour l'ensemble des participants, </a:t>
            </a:r>
            <a:endParaRPr b="0" lang="fr-FR" sz="1000" spc="-1" strike="noStrike">
              <a:latin typeface="Arial"/>
            </a:endParaRPr>
          </a:p>
          <a:p>
            <a:pPr marL="612720" indent="-339480" algn="ctr">
              <a:lnSpc>
                <a:spcPct val="150000"/>
              </a:lnSpc>
              <a:buNone/>
              <a:tabLst>
                <a:tab algn="l" pos="0"/>
              </a:tabLst>
            </a:pPr>
            <a:r>
              <a:rPr b="1" lang="fr-FR" sz="1000" spc="-1" strike="noStrike">
                <a:solidFill>
                  <a:srgbClr val="000000"/>
                </a:solidFill>
                <a:latin typeface="Calibri Light"/>
                <a:ea typeface="DejaVu Sans"/>
              </a:rPr>
              <a:t>une assurance annulation / bagages / interruption de séjour.</a:t>
            </a:r>
            <a:endParaRPr b="0" lang="fr-FR" sz="1000" spc="-1" strike="noStrike">
              <a:latin typeface="Arial"/>
            </a:endParaRPr>
          </a:p>
          <a:p>
            <a:pPr marL="612720" indent="-339480" algn="ctr">
              <a:lnSpc>
                <a:spcPct val="150000"/>
              </a:lnSpc>
              <a:buNone/>
              <a:tabLst>
                <a:tab algn="l" pos="0"/>
              </a:tabLst>
            </a:pPr>
            <a:endParaRPr b="0" lang="fr-FR" sz="1000" spc="-1" strike="noStrike">
              <a:latin typeface="Arial"/>
            </a:endParaRPr>
          </a:p>
          <a:p>
            <a:pPr marL="612720" indent="-339480">
              <a:lnSpc>
                <a:spcPct val="150000"/>
              </a:lnSpc>
              <a:buNone/>
              <a:tabLst>
                <a:tab algn="l" pos="0"/>
              </a:tabLst>
            </a:pPr>
            <a:endParaRPr b="0" lang="fr-FR" sz="1000" spc="-1" strike="noStrike">
              <a:latin typeface="Arial"/>
            </a:endParaRPr>
          </a:p>
          <a:p>
            <a:pPr marL="612720" indent="-339480">
              <a:lnSpc>
                <a:spcPct val="150000"/>
              </a:lnSpc>
              <a:buNone/>
              <a:tabLst>
                <a:tab algn="l" pos="0"/>
              </a:tabLst>
            </a:pPr>
            <a:r>
              <a:rPr b="1" lang="fr-FR" sz="1000" spc="-1" strike="noStrike">
                <a:solidFill>
                  <a:srgbClr val="000000"/>
                </a:solidFill>
                <a:latin typeface="Calibri Light"/>
                <a:ea typeface="DejaVu Sans"/>
              </a:rPr>
              <a:t>Quelques exemples ouvrant droit à un remboursement :</a:t>
            </a:r>
            <a:endParaRPr b="0" lang="fr-FR" sz="1000" spc="-1" strike="noStrike">
              <a:latin typeface="Arial"/>
            </a:endParaRPr>
          </a:p>
          <a:p>
            <a:pPr marL="612720" indent="-339480" algn="just">
              <a:lnSpc>
                <a:spcPct val="150000"/>
              </a:lnSpc>
              <a:buClr>
                <a:srgbClr val="000000"/>
              </a:buClr>
              <a:buFont typeface="Times New Roman"/>
              <a:buChar char="•"/>
              <a:tabLst>
                <a:tab algn="l" pos="0"/>
              </a:tabLst>
            </a:pPr>
            <a:r>
              <a:rPr b="0" lang="fr-FR" sz="1000" spc="-1" strike="noStrike">
                <a:solidFill>
                  <a:srgbClr val="000000"/>
                </a:solidFill>
                <a:latin typeface="Calibri Light"/>
                <a:ea typeface="DejaVu Sans"/>
              </a:rPr>
              <a:t>Imprévu justifiable m'oblige à annuler mon voyage</a:t>
            </a:r>
            <a:endParaRPr b="0" lang="fr-FR" sz="1000" spc="-1" strike="noStrike">
              <a:latin typeface="Arial"/>
            </a:endParaRPr>
          </a:p>
          <a:p>
            <a:pPr marL="612720" indent="-339480" algn="just">
              <a:lnSpc>
                <a:spcPct val="150000"/>
              </a:lnSpc>
              <a:buClr>
                <a:srgbClr val="000000"/>
              </a:buClr>
              <a:buFont typeface="Times New Roman"/>
              <a:buChar char="•"/>
              <a:tabLst>
                <a:tab algn="l" pos="0"/>
              </a:tabLst>
            </a:pPr>
            <a:r>
              <a:rPr b="0" lang="fr-FR" sz="1000" spc="-1" strike="noStrike">
                <a:solidFill>
                  <a:srgbClr val="000000"/>
                </a:solidFill>
                <a:latin typeface="Calibri Light"/>
                <a:ea typeface="DejaVu Sans"/>
              </a:rPr>
              <a:t>Un de mes proches tombe malade et je ne peux plus partir</a:t>
            </a:r>
            <a:endParaRPr b="0" lang="fr-FR" sz="1000" spc="-1" strike="noStrike">
              <a:latin typeface="Arial"/>
            </a:endParaRPr>
          </a:p>
          <a:p>
            <a:pPr marL="612720" indent="-339480" algn="just">
              <a:lnSpc>
                <a:spcPct val="150000"/>
              </a:lnSpc>
              <a:buClr>
                <a:srgbClr val="000000"/>
              </a:buClr>
              <a:buFont typeface="Times New Roman"/>
              <a:buChar char="•"/>
              <a:tabLst>
                <a:tab algn="l" pos="0"/>
              </a:tabLst>
            </a:pPr>
            <a:r>
              <a:rPr b="0" lang="fr-FR" sz="1000" spc="-1" strike="noStrike">
                <a:solidFill>
                  <a:srgbClr val="000000"/>
                </a:solidFill>
                <a:latin typeface="Calibri Light"/>
                <a:ea typeface="DejaVu Sans"/>
              </a:rPr>
              <a:t>Une épidémie m'empêche de partir en voyage</a:t>
            </a:r>
            <a:endParaRPr b="0" lang="fr-FR" sz="1000" spc="-1" strike="noStrike">
              <a:latin typeface="Arial"/>
            </a:endParaRPr>
          </a:p>
          <a:p>
            <a:pPr algn="just">
              <a:lnSpc>
                <a:spcPct val="150000"/>
              </a:lnSpc>
              <a:buNone/>
              <a:tabLst>
                <a:tab algn="l" pos="0"/>
              </a:tabLst>
            </a:pPr>
            <a:endParaRPr b="0" lang="fr-FR" sz="1000" spc="-1" strike="noStrike">
              <a:latin typeface="Arial"/>
            </a:endParaRPr>
          </a:p>
          <a:p>
            <a:pPr marL="612720" indent="-339480" algn="just">
              <a:lnSpc>
                <a:spcPct val="150000"/>
              </a:lnSpc>
              <a:buNone/>
              <a:tabLst>
                <a:tab algn="l" pos="0"/>
              </a:tabLst>
            </a:pPr>
            <a:endParaRPr b="0" lang="fr-FR" sz="1000" spc="-1" strike="noStrike">
              <a:latin typeface="Arial"/>
            </a:endParaRPr>
          </a:p>
          <a:p>
            <a:pPr marL="612720" indent="-339480" algn="ctr">
              <a:lnSpc>
                <a:spcPct val="150000"/>
              </a:lnSpc>
              <a:buNone/>
              <a:tabLst>
                <a:tab algn="l" pos="0"/>
              </a:tabLst>
            </a:pPr>
            <a:r>
              <a:rPr b="0" lang="fr-FR" sz="1000" spc="-1" strike="noStrike">
                <a:solidFill>
                  <a:srgbClr val="000000"/>
                </a:solidFill>
                <a:latin typeface="Calibri Light"/>
                <a:ea typeface="DejaVu Sans"/>
              </a:rPr>
              <a:t>Détail des garanties contractuelles téléchargeable à l'adresse web ci-dessous :</a:t>
            </a:r>
            <a:endParaRPr b="0" lang="fr-FR" sz="1000" spc="-1" strike="noStrike">
              <a:latin typeface="Arial"/>
            </a:endParaRPr>
          </a:p>
          <a:p>
            <a:pPr marL="612720" indent="-339480" algn="ctr">
              <a:lnSpc>
                <a:spcPct val="150000"/>
              </a:lnSpc>
              <a:buNone/>
              <a:tabLst>
                <a:tab algn="l" pos="0"/>
              </a:tabLst>
            </a:pPr>
            <a:r>
              <a:rPr b="0" lang="fr-FR" sz="1000" spc="-1" strike="noStrike" u="sng">
                <a:solidFill>
                  <a:srgbClr val="0000ff"/>
                </a:solidFill>
                <a:uFillTx/>
                <a:latin typeface="Calibri Light"/>
                <a:ea typeface="DejaVu Sans"/>
                <a:hlinkClick r:id="rId1"/>
              </a:rPr>
              <a:t>http://www.verdieopenclass.com/conditions-assurances</a:t>
            </a:r>
            <a:endParaRPr b="0" lang="fr-FR" sz="1000" spc="-1" strike="noStrike">
              <a:latin typeface="Arial"/>
            </a:endParaRPr>
          </a:p>
          <a:p>
            <a:pPr marL="612720" indent="-339480" algn="ctr">
              <a:lnSpc>
                <a:spcPct val="150000"/>
              </a:lnSpc>
              <a:buNone/>
              <a:tabLst>
                <a:tab algn="l" pos="0"/>
              </a:tabLst>
            </a:pPr>
            <a:r>
              <a:rPr b="0" lang="fr-FR" sz="1000" spc="-1" strike="noStrike">
                <a:solidFill>
                  <a:srgbClr val="000000"/>
                </a:solidFill>
                <a:latin typeface="Calibri Light"/>
                <a:ea typeface="DejaVu Sans"/>
              </a:rPr>
              <a:t>Rubrique « Voyages Scolaires Éducatifs »</a:t>
            </a:r>
            <a:endParaRPr b="0" lang="fr-FR" sz="1000" spc="-1" strike="noStrike">
              <a:latin typeface="Arial"/>
            </a:endParaRPr>
          </a:p>
          <a:p>
            <a:pPr marL="612720" indent="-339480" algn="ctr">
              <a:lnSpc>
                <a:spcPct val="150000"/>
              </a:lnSpc>
              <a:buNone/>
              <a:tabLst>
                <a:tab algn="l" pos="0"/>
              </a:tabLst>
            </a:pPr>
            <a:r>
              <a:rPr b="0" lang="fr-FR" sz="1000" spc="-1" strike="noStrike">
                <a:solidFill>
                  <a:srgbClr val="000000"/>
                </a:solidFill>
                <a:latin typeface="Calibri Light"/>
                <a:ea typeface="DejaVu Sans"/>
              </a:rPr>
              <a:t>Contrat Assurance Annulation</a:t>
            </a:r>
            <a:endParaRPr b="0" lang="fr-FR" sz="1000" spc="-1" strike="noStrike">
              <a:latin typeface="Arial"/>
            </a:endParaRPr>
          </a:p>
          <a:p>
            <a:pPr marL="612720" indent="-339480">
              <a:lnSpc>
                <a:spcPct val="150000"/>
              </a:lnSpc>
              <a:spcAft>
                <a:spcPts val="1426"/>
              </a:spcAft>
              <a:buNone/>
              <a:tabLst>
                <a:tab algn="l" pos="0"/>
              </a:tabLst>
            </a:pPr>
            <a:endParaRPr b="0" lang="fr-FR" sz="1000" spc="-1" strike="noStrike">
              <a:latin typeface="Arial"/>
            </a:endParaRPr>
          </a:p>
          <a:p>
            <a:pPr marL="612720" indent="-339480">
              <a:lnSpc>
                <a:spcPct val="150000"/>
              </a:lnSpc>
              <a:spcAft>
                <a:spcPts val="1426"/>
              </a:spcAft>
              <a:buNone/>
              <a:tabLst>
                <a:tab algn="l" pos="0"/>
              </a:tabLst>
            </a:pPr>
            <a:endParaRPr b="0" lang="fr-FR" sz="1000" spc="-1" strike="noStrike">
              <a:latin typeface="Arial"/>
            </a:endParaRPr>
          </a:p>
          <a:p>
            <a:pPr marL="612720" indent="-339480" algn="just">
              <a:lnSpc>
                <a:spcPct val="150000"/>
              </a:lnSpc>
              <a:spcAft>
                <a:spcPts val="1426"/>
              </a:spcAft>
              <a:buNone/>
              <a:tabLst>
                <a:tab algn="l" pos="0"/>
              </a:tabLst>
            </a:pPr>
            <a:endParaRPr b="0" lang="fr-FR" sz="1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Gabarit présentations modèle VERDIE OPENCLASS (002)</Template>
  <TotalTime>2546</TotalTime>
  <Application>LibreOffice/7.3.0.3$Windows_X86_64 LibreOffice_project/0f246aa12d0eee4a0f7adcefbf7c878fc2238db3</Application>
  <AppVersion>15.0000</AppVersion>
  <Words>551</Words>
  <Paragraphs>343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2016-10-19T07:04:57Z</dcterms:created>
  <dc:creator>Antoine BRETIN</dc:creator>
  <dc:description/>
  <dc:language>fr-FR</dc:language>
  <cp:lastModifiedBy/>
  <cp:lastPrinted>2016-12-01T06:18:30Z</cp:lastPrinted>
  <dcterms:modified xsi:type="dcterms:W3CDTF">2023-05-06T20:10:08Z</dcterms:modified>
  <cp:revision>160</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0</vt:bool>
  </property>
  <property fmtid="{D5CDD505-2E9C-101B-9397-08002B2CF9AE}" pid="4" name="LinksUpToDate">
    <vt:bool>0</vt:bool>
  </property>
  <property fmtid="{D5CDD505-2E9C-101B-9397-08002B2CF9AE}" pid="5" name="MMClips">
    <vt:i4>0</vt:i4>
  </property>
  <property fmtid="{D5CDD505-2E9C-101B-9397-08002B2CF9AE}" pid="6" name="Notes">
    <vt:i4>2</vt:i4>
  </property>
  <property fmtid="{D5CDD505-2E9C-101B-9397-08002B2CF9AE}" pid="7" name="PresentationFormat">
    <vt:lpwstr>Affichage à l'écran (4:3)</vt:lpwstr>
  </property>
  <property fmtid="{D5CDD505-2E9C-101B-9397-08002B2CF9AE}" pid="8" name="ScaleCrop">
    <vt:bool>0</vt:bool>
  </property>
  <property fmtid="{D5CDD505-2E9C-101B-9397-08002B2CF9AE}" pid="9" name="ShareDoc">
    <vt:bool>0</vt:bool>
  </property>
  <property fmtid="{D5CDD505-2E9C-101B-9397-08002B2CF9AE}" pid="10" name="Slides">
    <vt:i4>36</vt:i4>
  </property>
</Properties>
</file>